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08" r:id="rId4"/>
  </p:sldMasterIdLst>
  <p:notesMasterIdLst>
    <p:notesMasterId r:id="rId16"/>
  </p:notesMasterIdLst>
  <p:sldIdLst>
    <p:sldId id="256" r:id="rId5"/>
    <p:sldId id="257" r:id="rId6"/>
    <p:sldId id="265" r:id="rId7"/>
    <p:sldId id="289" r:id="rId8"/>
    <p:sldId id="279" r:id="rId9"/>
    <p:sldId id="286" r:id="rId10"/>
    <p:sldId id="280" r:id="rId11"/>
    <p:sldId id="291" r:id="rId12"/>
    <p:sldId id="292" r:id="rId13"/>
    <p:sldId id="270" r:id="rId14"/>
    <p:sldId id="290" r:id="rId15"/>
  </p:sldIdLst>
  <p:sldSz cx="9144000" cy="6858000" type="screen4x3"/>
  <p:notesSz cx="6858000" cy="9144000"/>
  <p:embeddedFontLst>
    <p:embeddedFont>
      <p:font typeface="나눔고딕" panose="020B0600000101010101" charset="-127"/>
      <p:regular r:id="rId17"/>
      <p:bold r:id="rId18"/>
    </p:embeddedFont>
    <p:embeddedFont>
      <p:font typeface="나눔고딕 ExtraBold" panose="020B0600000101010101" charset="-127"/>
      <p:bold r:id="rId19"/>
    </p:embeddedFont>
    <p:embeddedFont>
      <p:font typeface="나눔바른고딕" panose="020B0600000101010101" charset="-127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HY견고딕" panose="02030600000101010101" pitchFamily="18" charset="-127"/>
      <p:regular r:id="rId28"/>
    </p:embeddedFont>
    <p:embeddedFont>
      <p:font typeface="Yu Gothic" panose="020B0400000000000000" pitchFamily="34" charset="-128"/>
      <p:regular r:id="rId29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1C657C"/>
    <a:srgbClr val="86A5CD"/>
    <a:srgbClr val="2D586B"/>
    <a:srgbClr val="F9A818"/>
    <a:srgbClr val="38A9CE"/>
    <a:srgbClr val="1C3844"/>
    <a:srgbClr val="E3E3E3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74D75E-4841-4159-9912-5BC6DB6C1017}" v="406" dt="2019-11-23T13:16:08.191"/>
    <p1510:client id="{3BFFB9F6-1BBA-B074-CDDA-DA03B2F89172}" v="3" dt="2019-11-23T13:19:50.645"/>
    <p1510:client id="{4DBB5186-CF80-C836-F70C-A265121DD343}" v="33" dt="2019-11-23T13:40:38.461"/>
    <p1510:client id="{690DB701-944A-B270-9B71-FE845F2CF416}" v="12" dt="2019-11-23T12:12:27.159"/>
    <p1510:client id="{9852AAED-A1DE-526F-CDDD-588DF90A9CBE}" v="455" dt="2019-11-23T13:15:20.077"/>
    <p1510:client id="{B20FD558-4E4B-BC5D-F625-0DB40DD34ACA}" v="919" dt="2019-11-23T13:18:29.220"/>
    <p1510:client id="{EE76FF4C-9E3A-4E26-A4A2-9A063CAE7B78}" v="3629" dt="2019-11-23T13:39:07.0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66" y="1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355B9-9D7C-4CC1-97EB-A465385148B0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800" b="1">
                <a:solidFill>
                  <a:schemeClr val="tx1"/>
                </a:solidFill>
              </a:defRPr>
            </a:lvl1pPr>
          </a:lstStyle>
          <a:p>
            <a:fld id="{F0251D4A-E060-40E2-80F3-1901C94FE5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305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05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700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84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730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668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984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824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628650" y="4518027"/>
            <a:ext cx="7886700" cy="701674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076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5D783-7673-4F1B-925B-F309871D45BC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0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C1942-8F8F-4539-9680-D44C3145B210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802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22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209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54A9B-E7F8-4F2B-8709-2269749FBCB2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233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1235-73D6-43B6-A072-71E8116DE8FA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073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08E02-FB55-4DEE-A814-0D08718D2131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91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2C09-0707-43F6-ACCD-66F166A4B6E3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20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DFBA1-C2C9-4213-A9F2-F971B65A6669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39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0A43-05C7-4BA4-B04E-9BB89C627F7B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803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21427-6CB4-4273-8D1F-C1AEAEC38A5F}" type="datetime1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943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2752" y="4202085"/>
            <a:ext cx="71384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+mj-ea"/>
                <a:ea typeface="+mj-ea"/>
              </a:rPr>
              <a:t>임베디드 시스템 최종발표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8528" y="5335864"/>
            <a:ext cx="336324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과목명 : 임베디드 시스템</a:t>
            </a:r>
          </a:p>
          <a:p>
            <a:pPr algn="ctr"/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담당 교수 : </a:t>
            </a:r>
            <a:r>
              <a:rPr lang="ko-KR" altLang="en-US" sz="2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공기석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 교수님</a:t>
            </a:r>
            <a:endParaRPr lang="ko-KR" altLang="en-US" sz="2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03C52-7A05-4BBE-B7FA-BD0B96054F59}"/>
              </a:ext>
            </a:extLst>
          </p:cNvPr>
          <p:cNvSpPr txBox="1"/>
          <p:nvPr/>
        </p:nvSpPr>
        <p:spPr>
          <a:xfrm>
            <a:off x="4456182" y="5335864"/>
            <a:ext cx="3076606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2015154018 </a:t>
            </a:r>
            <a:r>
              <a:rPr lang="en-US" altLang="ko-KR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박현욱</a:t>
            </a:r>
            <a:endParaRPr lang="ko-KR" altLang="en-US" sz="2000" b="1" dirty="0">
              <a:solidFill>
                <a:srgbClr val="000000"/>
              </a:solidFill>
              <a:latin typeface="Calibri"/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2015154014 </a:t>
            </a:r>
            <a:r>
              <a:rPr lang="en-US" altLang="ko-KR" sz="2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문준혁</a:t>
            </a:r>
            <a:endParaRPr lang="en-US" altLang="ko-KR" sz="2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고딕"/>
              <a:ea typeface="나눔고딕"/>
            </a:endParaRPr>
          </a:p>
          <a:p>
            <a:pPr algn="ctr"/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2015154027 이세민</a:t>
            </a:r>
          </a:p>
          <a:p>
            <a:pPr algn="ctr"/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2015150024 </a:t>
            </a:r>
            <a:r>
              <a:rPr lang="en-US" altLang="ko-KR" sz="2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이왕규</a:t>
            </a:r>
            <a:endParaRPr lang="en-US" altLang="ko-KR" sz="2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F1004-0779-4282-9CC2-B2E6703D99B7}"/>
              </a:ext>
            </a:extLst>
          </p:cNvPr>
          <p:cNvSpPr txBox="1"/>
          <p:nvPr/>
        </p:nvSpPr>
        <p:spPr>
          <a:xfrm>
            <a:off x="3371991" y="4935754"/>
            <a:ext cx="2400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+mn-ea"/>
              </a:rPr>
              <a:t>-</a:t>
            </a:r>
            <a:r>
              <a:rPr lang="ko-KR" altLang="en-US" sz="2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+mn-ea"/>
              </a:rPr>
              <a:t> 슬롯머신 게임 </a:t>
            </a:r>
            <a:r>
              <a:rPr lang="en-US" altLang="ko-KR" sz="2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+mn-ea"/>
              </a:rPr>
              <a:t>-</a:t>
            </a:r>
            <a:endParaRPr lang="ko-KR" altLang="en-US" sz="2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767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99296" y="4718633"/>
            <a:ext cx="1773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</a:t>
            </a:r>
            <a:r>
              <a:rPr lang="ko-KR" altLang="en-US" sz="4800" b="1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4800" b="1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4800" b="1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4800" b="1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4800" b="1" spc="-15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416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4296" y="4718633"/>
            <a:ext cx="2943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4800" b="1" spc="-15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144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0001" y="759269"/>
            <a:ext cx="218842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3200">
                <a:solidFill>
                  <a:srgbClr val="1C3844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Contents</a:t>
            </a:r>
            <a:endParaRPr lang="ko-KR" altLang="en-US" sz="3200">
              <a:solidFill>
                <a:srgbClr val="1C3844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96251" y="1600200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51167" y="1627899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1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96251" y="2195645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251167" y="2223344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2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33377" y="2139795"/>
            <a:ext cx="222689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2400" b="1" spc="-10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시나리오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196251" y="3337743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251167" y="3365442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4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33377" y="2750593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개발방법</a:t>
            </a:r>
            <a:endParaRPr lang="en-US" altLang="ko-KR" sz="2400" b="1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96251" y="3948541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251167" y="3976240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5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33375" y="3359443"/>
            <a:ext cx="1326004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2400" b="1" spc="-10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제약사항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E23AD9-1001-42BE-848E-4D28F8288297}"/>
              </a:ext>
            </a:extLst>
          </p:cNvPr>
          <p:cNvSpPr txBox="1"/>
          <p:nvPr/>
        </p:nvSpPr>
        <p:spPr>
          <a:xfrm>
            <a:off x="1833375" y="3968293"/>
            <a:ext cx="130676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2400" b="1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역할분담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324660-345F-4815-BFF0-8E7927D6CFFF}"/>
              </a:ext>
            </a:extLst>
          </p:cNvPr>
          <p:cNvSpPr txBox="1"/>
          <p:nvPr/>
        </p:nvSpPr>
        <p:spPr>
          <a:xfrm>
            <a:off x="1833375" y="1567551"/>
            <a:ext cx="193193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2400" b="1" spc="-10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시스템 구성도</a:t>
            </a:r>
            <a:endParaRPr lang="ko-KR" altLang="en-US" sz="2400" b="1" spc="-10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모서리가 둥근 직사각형 23">
            <a:extLst>
              <a:ext uri="{FF2B5EF4-FFF2-40B4-BE49-F238E27FC236}">
                <a16:creationId xmlns:a16="http://schemas.microsoft.com/office/drawing/2014/main" id="{613A9111-F7EE-4F8E-ABDE-82BBA1ECB4CB}"/>
              </a:ext>
            </a:extLst>
          </p:cNvPr>
          <p:cNvSpPr/>
          <p:nvPr/>
        </p:nvSpPr>
        <p:spPr>
          <a:xfrm>
            <a:off x="1196249" y="2765499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B108E9-B72B-4801-9C1E-CD7EDD36804F}"/>
              </a:ext>
            </a:extLst>
          </p:cNvPr>
          <p:cNvSpPr txBox="1"/>
          <p:nvPr/>
        </p:nvSpPr>
        <p:spPr>
          <a:xfrm>
            <a:off x="1251165" y="2793198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3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47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F2E5955-73AE-48DA-BCA6-C8D0C2F8DF2B}"/>
              </a:ext>
            </a:extLst>
          </p:cNvPr>
          <p:cNvSpPr/>
          <p:nvPr/>
        </p:nvSpPr>
        <p:spPr>
          <a:xfrm>
            <a:off x="171450" y="1896779"/>
            <a:ext cx="8801100" cy="4251280"/>
          </a:xfrm>
          <a:prstGeom prst="rect">
            <a:avLst/>
          </a:prstGeom>
          <a:solidFill>
            <a:schemeClr val="bg1"/>
          </a:solidFill>
          <a:ln>
            <a:solidFill>
              <a:srgbClr val="2D5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dirty="0">
                <a:latin typeface="나눔고딕 ExtraBold" pitchFamily="50" charset="-127"/>
                <a:ea typeface="나눔고딕 ExtraBold" pitchFamily="50" charset="-127"/>
              </a:rPr>
              <a:t>시스템 구성도</a:t>
            </a:r>
          </a:p>
        </p:txBody>
      </p:sp>
      <p:sp>
        <p:nvSpPr>
          <p:cNvPr id="44" name="TextBox 11">
            <a:extLst>
              <a:ext uri="{FF2B5EF4-FFF2-40B4-BE49-F238E27FC236}">
                <a16:creationId xmlns:a16="http://schemas.microsoft.com/office/drawing/2014/main" id="{AC32813A-DEF4-4C64-8FD9-C047E3F92934}"/>
              </a:ext>
            </a:extLst>
          </p:cNvPr>
          <p:cNvSpPr txBox="1"/>
          <p:nvPr/>
        </p:nvSpPr>
        <p:spPr>
          <a:xfrm>
            <a:off x="309292" y="2261842"/>
            <a:ext cx="79674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00"/>
                </a:solidFill>
              </a:rPr>
              <a:t>Dot matrix</a:t>
            </a:r>
            <a:r>
              <a:rPr lang="ko-KR" altLang="en-US" b="1" dirty="0">
                <a:solidFill>
                  <a:srgbClr val="000000"/>
                </a:solidFill>
              </a:rPr>
              <a:t> </a:t>
            </a:r>
            <a:r>
              <a:rPr lang="en-US" altLang="ko-KR" b="1" dirty="0">
                <a:solidFill>
                  <a:srgbClr val="000000"/>
                </a:solidFill>
              </a:rPr>
              <a:t>: 1</a:t>
            </a:r>
            <a:r>
              <a:rPr lang="ko-KR" altLang="en-US" b="1" dirty="0">
                <a:solidFill>
                  <a:srgbClr val="000000"/>
                </a:solidFill>
              </a:rPr>
              <a:t>부터</a:t>
            </a:r>
            <a:r>
              <a:rPr lang="en-US" altLang="ko-KR" b="1" dirty="0">
                <a:solidFill>
                  <a:srgbClr val="000000"/>
                </a:solidFill>
              </a:rPr>
              <a:t> 9</a:t>
            </a:r>
            <a:r>
              <a:rPr lang="ko-KR" altLang="en-US" b="1" dirty="0">
                <a:solidFill>
                  <a:srgbClr val="000000"/>
                </a:solidFill>
              </a:rPr>
              <a:t>까지 </a:t>
            </a:r>
            <a:r>
              <a:rPr lang="ko-KR" altLang="en-US" b="1" dirty="0" err="1">
                <a:solidFill>
                  <a:srgbClr val="000000"/>
                </a:solidFill>
              </a:rPr>
              <a:t>랜덤한</a:t>
            </a:r>
            <a:r>
              <a:rPr lang="ko-KR" altLang="en-US" b="1" dirty="0">
                <a:solidFill>
                  <a:srgbClr val="000000"/>
                </a:solidFill>
              </a:rPr>
              <a:t> 숫자를 </a:t>
            </a:r>
            <a:r>
              <a:rPr lang="ko-KR" altLang="en-US" b="1" dirty="0" err="1">
                <a:solidFill>
                  <a:srgbClr val="000000"/>
                </a:solidFill>
              </a:rPr>
              <a:t>번갈아가며</a:t>
            </a:r>
            <a:r>
              <a:rPr lang="ko-KR" altLang="en-US" b="1" dirty="0">
                <a:solidFill>
                  <a:srgbClr val="000000"/>
                </a:solidFill>
              </a:rPr>
              <a:t> </a:t>
            </a:r>
            <a:r>
              <a:rPr lang="ko-KR" altLang="en-US" b="1" dirty="0" err="1">
                <a:solidFill>
                  <a:srgbClr val="000000"/>
                </a:solidFill>
              </a:rPr>
              <a:t>출력후</a:t>
            </a:r>
            <a:r>
              <a:rPr lang="ko-KR" altLang="en-US" b="1" dirty="0">
                <a:solidFill>
                  <a:srgbClr val="000000"/>
                </a:solidFill>
              </a:rPr>
              <a:t> 멈춤</a:t>
            </a:r>
            <a:endParaRPr lang="en-US" altLang="ko-KR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00"/>
                </a:solidFill>
              </a:rPr>
              <a:t>FND : Dot matrix </a:t>
            </a:r>
            <a:r>
              <a:rPr lang="ko-KR" altLang="en-US" b="1" dirty="0">
                <a:solidFill>
                  <a:srgbClr val="000000"/>
                </a:solidFill>
              </a:rPr>
              <a:t>에서 멈춘 숫자를 차례대로 출력</a:t>
            </a:r>
            <a:endParaRPr lang="en-US" altLang="ko-KR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00"/>
                </a:solidFill>
              </a:rPr>
              <a:t>Text LCD : </a:t>
            </a:r>
            <a:r>
              <a:rPr lang="ko-KR" altLang="en-US" b="1" dirty="0">
                <a:solidFill>
                  <a:srgbClr val="000000"/>
                </a:solidFill>
              </a:rPr>
              <a:t>환영 </a:t>
            </a:r>
            <a:r>
              <a:rPr lang="en-US" altLang="ko-KR" b="1" dirty="0">
                <a:solidFill>
                  <a:srgbClr val="000000"/>
                </a:solidFill>
              </a:rPr>
              <a:t>,</a:t>
            </a:r>
            <a:r>
              <a:rPr lang="ko-KR" altLang="en-US" b="1" dirty="0">
                <a:solidFill>
                  <a:srgbClr val="000000"/>
                </a:solidFill>
              </a:rPr>
              <a:t> 성공  </a:t>
            </a:r>
            <a:r>
              <a:rPr lang="en-US" altLang="ko-KR" b="1" dirty="0">
                <a:solidFill>
                  <a:srgbClr val="000000"/>
                </a:solidFill>
              </a:rPr>
              <a:t>, </a:t>
            </a:r>
            <a:r>
              <a:rPr lang="ko-KR" altLang="en-US" b="1" dirty="0">
                <a:solidFill>
                  <a:srgbClr val="000000"/>
                </a:solidFill>
              </a:rPr>
              <a:t>실패 메시지 출력</a:t>
            </a:r>
            <a:endParaRPr lang="en-US" altLang="ko-KR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00"/>
                </a:solidFill>
              </a:rPr>
              <a:t>Step Motor : </a:t>
            </a:r>
            <a:r>
              <a:rPr lang="ko-KR" altLang="en-US" b="1" dirty="0">
                <a:solidFill>
                  <a:srgbClr val="000000"/>
                </a:solidFill>
              </a:rPr>
              <a:t>슬롯머신이 돌아가는 </a:t>
            </a:r>
            <a:r>
              <a:rPr lang="ko-KR" altLang="en-US" b="1" dirty="0" err="1">
                <a:solidFill>
                  <a:srgbClr val="000000"/>
                </a:solidFill>
              </a:rPr>
              <a:t>모양을표현</a:t>
            </a:r>
            <a:endParaRPr lang="en-US" altLang="ko-KR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00"/>
                </a:solidFill>
              </a:rPr>
              <a:t>Dip Switch : </a:t>
            </a:r>
            <a:r>
              <a:rPr lang="ko-KR" altLang="en-US" b="1" dirty="0">
                <a:solidFill>
                  <a:srgbClr val="000000"/>
                </a:solidFill>
              </a:rPr>
              <a:t>슬롯머신 시작기능</a:t>
            </a:r>
            <a:endParaRPr lang="en-US" altLang="ko-KR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rgbClr val="000000"/>
                </a:solidFill>
              </a:rPr>
              <a:t>부저</a:t>
            </a:r>
            <a:r>
              <a:rPr lang="ko-KR" altLang="en-US" b="1" dirty="0">
                <a:solidFill>
                  <a:srgbClr val="000000"/>
                </a:solidFill>
              </a:rPr>
              <a:t> </a:t>
            </a:r>
            <a:r>
              <a:rPr lang="en-US" altLang="ko-KR" b="1" dirty="0">
                <a:solidFill>
                  <a:srgbClr val="000000"/>
                </a:solidFill>
              </a:rPr>
              <a:t>: </a:t>
            </a:r>
            <a:r>
              <a:rPr lang="ko-KR" altLang="en-US" b="1" dirty="0">
                <a:solidFill>
                  <a:srgbClr val="000000"/>
                </a:solidFill>
              </a:rPr>
              <a:t>슬롯머신이 끝나면 </a:t>
            </a:r>
            <a:r>
              <a:rPr lang="ko-KR" altLang="en-US" b="1" dirty="0" err="1">
                <a:solidFill>
                  <a:srgbClr val="000000"/>
                </a:solidFill>
              </a:rPr>
              <a:t>팡파레</a:t>
            </a:r>
            <a:r>
              <a:rPr lang="ko-KR" altLang="en-US" b="1" dirty="0">
                <a:solidFill>
                  <a:srgbClr val="000000"/>
                </a:solidFill>
              </a:rPr>
              <a:t> 및 우울한 효과음 발생</a:t>
            </a:r>
            <a:endParaRPr lang="en-US" altLang="ko-KR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00"/>
                </a:solidFill>
              </a:rPr>
              <a:t>LED : </a:t>
            </a:r>
            <a:r>
              <a:rPr lang="ko-KR" altLang="en-US" b="1" dirty="0">
                <a:solidFill>
                  <a:srgbClr val="000000"/>
                </a:solidFill>
              </a:rPr>
              <a:t>슬롯머신이 끝나면 화려한 점등효과 발생 </a:t>
            </a:r>
            <a:r>
              <a:rPr lang="en-US" altLang="ko-KR" b="1" dirty="0">
                <a:solidFill>
                  <a:srgbClr val="000000"/>
                </a:solidFill>
              </a:rPr>
              <a:t>, </a:t>
            </a:r>
            <a:r>
              <a:rPr lang="ko-KR" altLang="en-US" b="1" dirty="0">
                <a:solidFill>
                  <a:srgbClr val="000000"/>
                </a:solidFill>
              </a:rPr>
              <a:t>시작을 알리는 점등효과</a:t>
            </a:r>
            <a:endParaRPr lang="en-US" altLang="ko-KR" b="1" dirty="0">
              <a:solidFill>
                <a:srgbClr val="00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78B69F-62D6-4F61-B70B-C6EFC3473104}"/>
              </a:ext>
            </a:extLst>
          </p:cNvPr>
          <p:cNvSpPr/>
          <p:nvPr/>
        </p:nvSpPr>
        <p:spPr>
          <a:xfrm>
            <a:off x="1560212" y="1650633"/>
            <a:ext cx="6091466" cy="490323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350" b="1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 ExtraBold"/>
                <a:ea typeface="나눔고딕 ExtraBold"/>
              </a:rPr>
              <a:t>Achro-em보드</a:t>
            </a:r>
            <a:r>
              <a:rPr lang="en-US" altLang="ko-KR" sz="2350" b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 ExtraBold"/>
                <a:ea typeface="나눔고딕 ExtraBold"/>
              </a:rPr>
              <a:t> – </a:t>
            </a:r>
            <a:r>
              <a:rPr lang="ko-KR" altLang="en-US" sz="2350" b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 ExtraBold"/>
                <a:ea typeface="나눔고딕 ExtraBold"/>
              </a:rPr>
              <a:t>적용 디바이스 드라이버</a:t>
            </a:r>
            <a:endParaRPr lang="en-US" altLang="ko-KR" sz="2350" b="1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슬라이드 번호 개체 틀 8">
            <a:extLst>
              <a:ext uri="{FF2B5EF4-FFF2-40B4-BE49-F238E27FC236}">
                <a16:creationId xmlns:a16="http://schemas.microsoft.com/office/drawing/2014/main" id="{56217797-3607-4A86-8A8A-ACD398892232}"/>
              </a:ext>
            </a:extLst>
          </p:cNvPr>
          <p:cNvSpPr txBox="1">
            <a:spLocks/>
          </p:cNvSpPr>
          <p:nvPr/>
        </p:nvSpPr>
        <p:spPr>
          <a:xfrm>
            <a:off x="2701925" y="62676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1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49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dirty="0">
                <a:latin typeface="나눔고딕 ExtraBold" pitchFamily="50" charset="-127"/>
                <a:ea typeface="나눔고딕 ExtraBold" pitchFamily="50" charset="-127"/>
              </a:rPr>
              <a:t>시스템 시나리오</a:t>
            </a:r>
          </a:p>
        </p:txBody>
      </p:sp>
      <p:pic>
        <p:nvPicPr>
          <p:cNvPr id="33" name="그림 32" descr="컴퓨터이(가) 표시된 사진&#10;&#10;자동 생성된 설명">
            <a:extLst>
              <a:ext uri="{FF2B5EF4-FFF2-40B4-BE49-F238E27FC236}">
                <a16:creationId xmlns:a16="http://schemas.microsoft.com/office/drawing/2014/main" id="{BFEB2660-AA57-48FA-8EDC-FFF2041084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5054" y="1762619"/>
            <a:ext cx="597914" cy="1457935"/>
          </a:xfrm>
          <a:prstGeom prst="rect">
            <a:avLst/>
          </a:prstGeom>
        </p:spPr>
      </p:pic>
      <p:pic>
        <p:nvPicPr>
          <p:cNvPr id="35" name="그림 34" descr="키보드, 컴퓨터이(가) 표시된 사진&#10;&#10;자동 생성된 설명">
            <a:extLst>
              <a:ext uri="{FF2B5EF4-FFF2-40B4-BE49-F238E27FC236}">
                <a16:creationId xmlns:a16="http://schemas.microsoft.com/office/drawing/2014/main" id="{8B25A3AC-8A37-4B45-994B-A3A6FE2216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57051" y="2075931"/>
            <a:ext cx="1011319" cy="674520"/>
          </a:xfrm>
          <a:prstGeom prst="rect">
            <a:avLst/>
          </a:prstGeom>
        </p:spPr>
      </p:pic>
      <p:pic>
        <p:nvPicPr>
          <p:cNvPr id="42" name="그림 41" descr="시계, 개체, 케이크이(가) 표시된 사진&#10;&#10;자동 생성된 설명">
            <a:extLst>
              <a:ext uri="{FF2B5EF4-FFF2-40B4-BE49-F238E27FC236}">
                <a16:creationId xmlns:a16="http://schemas.microsoft.com/office/drawing/2014/main" id="{859439C8-8E1B-4DCF-98F8-C8033E4E9E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3" b="10795"/>
          <a:stretch/>
        </p:blipFill>
        <p:spPr>
          <a:xfrm rot="16200000">
            <a:off x="7745261" y="1711756"/>
            <a:ext cx="674776" cy="154159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DE3C8FC-539E-4774-B3E5-F71A66C1CC18}"/>
              </a:ext>
            </a:extLst>
          </p:cNvPr>
          <p:cNvSpPr txBox="1"/>
          <p:nvPr/>
        </p:nvSpPr>
        <p:spPr>
          <a:xfrm>
            <a:off x="290840" y="2949532"/>
            <a:ext cx="16938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>
                <a:latin typeface="나눔바른고딕"/>
                <a:ea typeface="나눔바른고딕"/>
              </a:rPr>
              <a:t>환영 메시지 출력</a:t>
            </a:r>
          </a:p>
          <a:p>
            <a:endParaRPr lang="ko-KR" altLang="en-US" sz="1400">
              <a:latin typeface="나눔바른고딕"/>
              <a:ea typeface="나눔바른고딕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5625A7F-BE23-4FBF-B70E-7135102D49BB}"/>
              </a:ext>
            </a:extLst>
          </p:cNvPr>
          <p:cNvCxnSpPr>
            <a:cxnSpLocks/>
          </p:cNvCxnSpPr>
          <p:nvPr/>
        </p:nvCxnSpPr>
        <p:spPr>
          <a:xfrm>
            <a:off x="1614863" y="2492752"/>
            <a:ext cx="526316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 descr="실외, 사진, 검은색, 하얀색이(가) 표시된 사진&#10;&#10;자동 생성된 설명">
            <a:extLst>
              <a:ext uri="{FF2B5EF4-FFF2-40B4-BE49-F238E27FC236}">
                <a16:creationId xmlns:a16="http://schemas.microsoft.com/office/drawing/2014/main" id="{45F71548-05AE-4186-9C6C-559CF86791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601" y="2048218"/>
            <a:ext cx="1497465" cy="89544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40F2E22B-EF45-464A-A3A4-001A8BDADA5A}"/>
              </a:ext>
            </a:extLst>
          </p:cNvPr>
          <p:cNvSpPr txBox="1"/>
          <p:nvPr/>
        </p:nvSpPr>
        <p:spPr>
          <a:xfrm>
            <a:off x="2224883" y="2962373"/>
            <a:ext cx="1815195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>
                <a:latin typeface="나눔바른고딕"/>
                <a:ea typeface="나눔바른고딕"/>
              </a:rPr>
              <a:t>버튼을 클릭해 시작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14712C3-0A56-4AC7-8779-C1823D2CDC69}"/>
              </a:ext>
            </a:extLst>
          </p:cNvPr>
          <p:cNvCxnSpPr>
            <a:cxnSpLocks/>
          </p:cNvCxnSpPr>
          <p:nvPr/>
        </p:nvCxnSpPr>
        <p:spPr>
          <a:xfrm>
            <a:off x="3832934" y="2491412"/>
            <a:ext cx="472882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BEAAC52-8E5F-4942-ABDD-5C73D0AFCCB7}"/>
              </a:ext>
            </a:extLst>
          </p:cNvPr>
          <p:cNvSpPr txBox="1"/>
          <p:nvPr/>
        </p:nvSpPr>
        <p:spPr>
          <a:xfrm>
            <a:off x="5532172" y="2979394"/>
            <a:ext cx="18860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>
                <a:latin typeface="나눔바른고딕"/>
                <a:ea typeface="나눔바른고딕"/>
              </a:rPr>
              <a:t>빠르게 숫자가 나오며 하나씩 숫자가 선택 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BC742C05-EF66-4E50-910C-39E3178B39BA}"/>
              </a:ext>
            </a:extLst>
          </p:cNvPr>
          <p:cNvCxnSpPr>
            <a:cxnSpLocks/>
          </p:cNvCxnSpPr>
          <p:nvPr/>
        </p:nvCxnSpPr>
        <p:spPr>
          <a:xfrm flipV="1">
            <a:off x="6761375" y="2491412"/>
            <a:ext cx="483757" cy="134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7899B194-85DF-4264-9F63-B5AADFB13674}"/>
              </a:ext>
            </a:extLst>
          </p:cNvPr>
          <p:cNvSpPr txBox="1"/>
          <p:nvPr/>
        </p:nvSpPr>
        <p:spPr>
          <a:xfrm>
            <a:off x="7222271" y="2897517"/>
            <a:ext cx="1815195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>
                <a:latin typeface="나눔바른고딕"/>
                <a:ea typeface="나눔바른고딕"/>
              </a:rPr>
              <a:t>숫자가 하나씩 </a:t>
            </a:r>
            <a:r>
              <a:rPr lang="ko-KR" altLang="en-US" sz="1400" err="1">
                <a:latin typeface="나눔바른고딕"/>
                <a:ea typeface="나눔바른고딕"/>
              </a:rPr>
              <a:t>채워짐</a:t>
            </a:r>
            <a:endParaRPr lang="ko-KR" altLang="en-US" sz="1400">
              <a:latin typeface="나눔바른고딕"/>
              <a:ea typeface="나눔바른고딕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890571A-A7F1-4CA3-A5BE-2424B330E907}"/>
              </a:ext>
            </a:extLst>
          </p:cNvPr>
          <p:cNvCxnSpPr>
            <a:cxnSpLocks/>
          </p:cNvCxnSpPr>
          <p:nvPr/>
        </p:nvCxnSpPr>
        <p:spPr>
          <a:xfrm>
            <a:off x="8082649" y="3299305"/>
            <a:ext cx="1758" cy="64602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DBC250D-82D0-415D-8941-650357623D6E}"/>
              </a:ext>
            </a:extLst>
          </p:cNvPr>
          <p:cNvSpPr txBox="1"/>
          <p:nvPr/>
        </p:nvSpPr>
        <p:spPr>
          <a:xfrm>
            <a:off x="3588310" y="6032568"/>
            <a:ext cx="18860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latin typeface="나눔바른고딕"/>
                <a:ea typeface="나눔바른고딕"/>
              </a:rPr>
              <a:t>You lose Try Again</a:t>
            </a:r>
          </a:p>
          <a:p>
            <a:r>
              <a:rPr lang="ko-KR" altLang="en-US" sz="1400" dirty="0">
                <a:latin typeface="나눔바른고딕"/>
                <a:ea typeface="나눔바른고딕"/>
              </a:rPr>
              <a:t>출력</a:t>
            </a:r>
          </a:p>
        </p:txBody>
      </p:sp>
      <p:pic>
        <p:nvPicPr>
          <p:cNvPr id="78" name="그림 77" descr="컴퓨터이(가) 표시된 사진&#10;&#10;자동 생성된 설명">
            <a:extLst>
              <a:ext uri="{FF2B5EF4-FFF2-40B4-BE49-F238E27FC236}">
                <a16:creationId xmlns:a16="http://schemas.microsoft.com/office/drawing/2014/main" id="{6FD4DA17-0C4C-4C46-99A9-EA990750F3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16824" y="4977244"/>
            <a:ext cx="597914" cy="1457935"/>
          </a:xfrm>
          <a:prstGeom prst="rect">
            <a:avLst/>
          </a:prstGeom>
        </p:spPr>
      </p:pic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3991B5C-C64D-480E-A5CF-F6E5933881C7}"/>
              </a:ext>
            </a:extLst>
          </p:cNvPr>
          <p:cNvCxnSpPr>
            <a:cxnSpLocks/>
          </p:cNvCxnSpPr>
          <p:nvPr/>
        </p:nvCxnSpPr>
        <p:spPr>
          <a:xfrm flipH="1" flipV="1">
            <a:off x="5225895" y="5710452"/>
            <a:ext cx="797332" cy="14559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99EF08C-496A-441E-AB35-602548DB37FB}"/>
              </a:ext>
            </a:extLst>
          </p:cNvPr>
          <p:cNvSpPr/>
          <p:nvPr/>
        </p:nvSpPr>
        <p:spPr>
          <a:xfrm rot="2640000">
            <a:off x="7673512" y="4152762"/>
            <a:ext cx="800568" cy="8221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2C76500-3E51-4459-BE2D-072CA0959242}"/>
              </a:ext>
            </a:extLst>
          </p:cNvPr>
          <p:cNvSpPr txBox="1"/>
          <p:nvPr/>
        </p:nvSpPr>
        <p:spPr>
          <a:xfrm>
            <a:off x="7514470" y="4403783"/>
            <a:ext cx="11652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성공여부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ACAF8F-7F72-42B2-BC07-85F91733100B}"/>
              </a:ext>
            </a:extLst>
          </p:cNvPr>
          <p:cNvCxnSpPr>
            <a:cxnSpLocks/>
          </p:cNvCxnSpPr>
          <p:nvPr/>
        </p:nvCxnSpPr>
        <p:spPr>
          <a:xfrm flipH="1" flipV="1">
            <a:off x="6843882" y="4130252"/>
            <a:ext cx="766257" cy="6229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11485AB-202C-4035-A6C0-CE735BF9D92C}"/>
              </a:ext>
            </a:extLst>
          </p:cNvPr>
          <p:cNvSpPr txBox="1"/>
          <p:nvPr/>
        </p:nvSpPr>
        <p:spPr>
          <a:xfrm>
            <a:off x="7022561" y="3763293"/>
            <a:ext cx="5785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YES</a:t>
            </a:r>
          </a:p>
        </p:txBody>
      </p:sp>
      <p:pic>
        <p:nvPicPr>
          <p:cNvPr id="23" name="그림 22" descr="검은색, 테이블, 쥐고있는, 물이(가) 표시된 사진&#10;&#10;자동 생성된 설명">
            <a:extLst>
              <a:ext uri="{FF2B5EF4-FFF2-40B4-BE49-F238E27FC236}">
                <a16:creationId xmlns:a16="http://schemas.microsoft.com/office/drawing/2014/main" id="{EF97C22D-ABE1-454C-9B89-D77C023400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399" y="1981213"/>
            <a:ext cx="967514" cy="937638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E66F343E-C3CD-4AD3-925E-F381871D2062}"/>
              </a:ext>
            </a:extLst>
          </p:cNvPr>
          <p:cNvSpPr txBox="1"/>
          <p:nvPr/>
        </p:nvSpPr>
        <p:spPr>
          <a:xfrm>
            <a:off x="6927115" y="4952943"/>
            <a:ext cx="5785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NO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E09A41B-51AA-4471-82D5-CBD8E226FFF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474" y="3839825"/>
            <a:ext cx="741594" cy="80075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470044D-5E72-4EB3-8552-6BEDC8AE756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35841" y="3494943"/>
            <a:ext cx="836712" cy="11904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3256A1-B51E-4E68-B05F-7DD99358F18F}"/>
              </a:ext>
            </a:extLst>
          </p:cNvPr>
          <p:cNvSpPr txBox="1"/>
          <p:nvPr/>
        </p:nvSpPr>
        <p:spPr>
          <a:xfrm>
            <a:off x="5364115" y="4548223"/>
            <a:ext cx="141059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latin typeface="나눔바른고딕"/>
                <a:ea typeface="나눔바른고딕"/>
              </a:rPr>
              <a:t>성공을 의미하는 화려한 </a:t>
            </a:r>
            <a:r>
              <a:rPr lang="en-US" altLang="ko-KR" sz="1400" dirty="0">
                <a:latin typeface="나눔바른고딕"/>
                <a:ea typeface="나눔바른고딕"/>
              </a:rPr>
              <a:t>LED </a:t>
            </a:r>
            <a:r>
              <a:rPr lang="ko-KR" altLang="en-US" sz="1400" dirty="0">
                <a:latin typeface="나눔바른고딕"/>
                <a:ea typeface="나눔바른고딕"/>
              </a:rPr>
              <a:t>표현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0BE6B7E-001C-4107-A2AF-791C340685EF}"/>
              </a:ext>
            </a:extLst>
          </p:cNvPr>
          <p:cNvCxnSpPr>
            <a:cxnSpLocks/>
          </p:cNvCxnSpPr>
          <p:nvPr/>
        </p:nvCxnSpPr>
        <p:spPr>
          <a:xfrm flipH="1">
            <a:off x="6927115" y="5056988"/>
            <a:ext cx="606892" cy="50412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2CF6BE3-97D1-4D0D-AEC2-99E29C18257F}"/>
              </a:ext>
            </a:extLst>
          </p:cNvPr>
          <p:cNvCxnSpPr>
            <a:cxnSpLocks/>
          </p:cNvCxnSpPr>
          <p:nvPr/>
        </p:nvCxnSpPr>
        <p:spPr>
          <a:xfrm>
            <a:off x="5458985" y="2492836"/>
            <a:ext cx="454222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D1E1F5A-2182-4060-B99E-7681E753AFA4}"/>
              </a:ext>
            </a:extLst>
          </p:cNvPr>
          <p:cNvSpPr txBox="1"/>
          <p:nvPr/>
        </p:nvSpPr>
        <p:spPr>
          <a:xfrm>
            <a:off x="4238038" y="2929973"/>
            <a:ext cx="141059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latin typeface="나눔바른고딕"/>
                <a:ea typeface="나눔바른고딕"/>
              </a:rPr>
              <a:t>빠르게 회전</a:t>
            </a:r>
            <a:endParaRPr lang="en-US" altLang="ko-KR" sz="1400" dirty="0">
              <a:latin typeface="나눔바른고딕"/>
              <a:ea typeface="나눔바른고딕"/>
            </a:endParaRPr>
          </a:p>
          <a:p>
            <a:r>
              <a:rPr lang="en-US" altLang="ko-KR" sz="1400" dirty="0">
                <a:latin typeface="나눔바른고딕"/>
                <a:ea typeface="나눔바른고딕"/>
              </a:rPr>
              <a:t>(</a:t>
            </a:r>
            <a:r>
              <a:rPr lang="ko-KR" altLang="en-US" sz="1400" dirty="0">
                <a:latin typeface="나눔바른고딕"/>
                <a:ea typeface="나눔바른고딕"/>
              </a:rPr>
              <a:t>슬롯머신 표현</a:t>
            </a:r>
            <a:r>
              <a:rPr lang="en-US" altLang="ko-KR" sz="1400" dirty="0">
                <a:latin typeface="나눔바른고딕"/>
                <a:ea typeface="나눔바른고딕"/>
              </a:rPr>
              <a:t>)</a:t>
            </a:r>
            <a:endParaRPr lang="ko-KR" altLang="en-US" sz="1400" dirty="0">
              <a:latin typeface="나눔바른고딕"/>
              <a:ea typeface="나눔바른고딕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EF21265-4A1B-4980-B7C8-485D32A76145}"/>
              </a:ext>
            </a:extLst>
          </p:cNvPr>
          <p:cNvCxnSpPr>
            <a:cxnSpLocks/>
          </p:cNvCxnSpPr>
          <p:nvPr/>
        </p:nvCxnSpPr>
        <p:spPr>
          <a:xfrm flipH="1" flipV="1">
            <a:off x="4843950" y="4114947"/>
            <a:ext cx="483766" cy="134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46D404C-69CD-4411-89EF-BC2905C82B83}"/>
              </a:ext>
            </a:extLst>
          </p:cNvPr>
          <p:cNvSpPr txBox="1"/>
          <p:nvPr/>
        </p:nvSpPr>
        <p:spPr>
          <a:xfrm>
            <a:off x="3595414" y="4662141"/>
            <a:ext cx="1652575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latin typeface="나눔바른고딕"/>
                <a:ea typeface="나눔바른고딕"/>
              </a:rPr>
              <a:t>성공 </a:t>
            </a:r>
            <a:r>
              <a:rPr lang="ko-KR" altLang="en-US" sz="1400" dirty="0" err="1">
                <a:latin typeface="나눔바른고딕"/>
                <a:ea typeface="나눔바른고딕"/>
              </a:rPr>
              <a:t>부저음</a:t>
            </a:r>
            <a:r>
              <a:rPr lang="ko-KR" altLang="en-US" sz="1400" dirty="0">
                <a:latin typeface="나눔바른고딕"/>
                <a:ea typeface="나눔바른고딕"/>
              </a:rPr>
              <a:t> 출력</a:t>
            </a:r>
            <a:endParaRPr lang="ko-KR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D5C73B72-7946-4CC0-9D5A-BB6C2D84F1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74" y="5455671"/>
            <a:ext cx="741594" cy="8007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9E84B2-217B-404C-BE67-50491B1D5FD0}"/>
              </a:ext>
            </a:extLst>
          </p:cNvPr>
          <p:cNvSpPr txBox="1"/>
          <p:nvPr/>
        </p:nvSpPr>
        <p:spPr>
          <a:xfrm>
            <a:off x="5724475" y="6277627"/>
            <a:ext cx="175256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>
                <a:latin typeface="나눔바른고딕"/>
                <a:ea typeface="나눔바른고딕"/>
              </a:rPr>
              <a:t>실패 </a:t>
            </a:r>
            <a:r>
              <a:rPr lang="ko-KR" altLang="en-US" sz="1400" dirty="0" err="1">
                <a:latin typeface="나눔바른고딕"/>
                <a:ea typeface="나눔바른고딕"/>
              </a:rPr>
              <a:t>부저음</a:t>
            </a:r>
            <a:r>
              <a:rPr lang="ko-KR" altLang="en-US" sz="1400" dirty="0">
                <a:latin typeface="나눔바른고딕"/>
                <a:ea typeface="나눔바른고딕"/>
              </a:rPr>
              <a:t> 출력</a:t>
            </a:r>
          </a:p>
        </p:txBody>
      </p:sp>
      <p:sp>
        <p:nvSpPr>
          <p:cNvPr id="36" name="슬라이드 번호 개체 틀 8">
            <a:extLst>
              <a:ext uri="{FF2B5EF4-FFF2-40B4-BE49-F238E27FC236}">
                <a16:creationId xmlns:a16="http://schemas.microsoft.com/office/drawing/2014/main" id="{5953562B-440C-4EBA-8B4C-A40505AA0B58}"/>
              </a:ext>
            </a:extLst>
          </p:cNvPr>
          <p:cNvSpPr txBox="1">
            <a:spLocks/>
          </p:cNvSpPr>
          <p:nvPr/>
        </p:nvSpPr>
        <p:spPr>
          <a:xfrm>
            <a:off x="2701925" y="62676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2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39" name="그림 38" descr="컴퓨터이(가) 표시된 사진&#10;&#10;자동 생성된 설명">
            <a:extLst>
              <a:ext uri="{FF2B5EF4-FFF2-40B4-BE49-F238E27FC236}">
                <a16:creationId xmlns:a16="http://schemas.microsoft.com/office/drawing/2014/main" id="{7EEA58AA-1E85-4303-9E10-D91B5B11F9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43258" y="3570596"/>
            <a:ext cx="597914" cy="145793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61B0092-1EDD-465A-900C-3FA69978387F}"/>
              </a:ext>
            </a:extLst>
          </p:cNvPr>
          <p:cNvSpPr txBox="1"/>
          <p:nvPr/>
        </p:nvSpPr>
        <p:spPr>
          <a:xfrm>
            <a:off x="1758925" y="4681700"/>
            <a:ext cx="18860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latin typeface="나눔바른고딕"/>
                <a:ea typeface="나눔바른고딕"/>
              </a:rPr>
              <a:t>Congratulations</a:t>
            </a:r>
          </a:p>
          <a:p>
            <a:r>
              <a:rPr lang="ko-KR" altLang="en-US" sz="1400" dirty="0">
                <a:latin typeface="나눔바른고딕"/>
                <a:ea typeface="나눔바른고딕"/>
              </a:rPr>
              <a:t>출력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43C1068-9C4A-4F27-9167-C65A40DEA400}"/>
              </a:ext>
            </a:extLst>
          </p:cNvPr>
          <p:cNvCxnSpPr>
            <a:cxnSpLocks/>
          </p:cNvCxnSpPr>
          <p:nvPr/>
        </p:nvCxnSpPr>
        <p:spPr>
          <a:xfrm flipH="1" flipV="1">
            <a:off x="3346427" y="4290795"/>
            <a:ext cx="483766" cy="134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26EEDE8-3D1A-413D-A66E-41B453111E06}"/>
              </a:ext>
            </a:extLst>
          </p:cNvPr>
          <p:cNvCxnSpPr>
            <a:cxnSpLocks/>
          </p:cNvCxnSpPr>
          <p:nvPr/>
        </p:nvCxnSpPr>
        <p:spPr>
          <a:xfrm flipH="1" flipV="1">
            <a:off x="814011" y="3429001"/>
            <a:ext cx="800852" cy="9747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07F11EA-116C-4105-B18C-194931F052C2}"/>
              </a:ext>
            </a:extLst>
          </p:cNvPr>
          <p:cNvCxnSpPr>
            <a:cxnSpLocks/>
          </p:cNvCxnSpPr>
          <p:nvPr/>
        </p:nvCxnSpPr>
        <p:spPr>
          <a:xfrm flipH="1" flipV="1">
            <a:off x="697885" y="3450877"/>
            <a:ext cx="297201" cy="181470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617E40C-CD03-4C5A-A6EA-26864393DCC7}"/>
              </a:ext>
            </a:extLst>
          </p:cNvPr>
          <p:cNvCxnSpPr>
            <a:cxnSpLocks/>
          </p:cNvCxnSpPr>
          <p:nvPr/>
        </p:nvCxnSpPr>
        <p:spPr>
          <a:xfrm>
            <a:off x="995086" y="5254024"/>
            <a:ext cx="2649839" cy="47853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A1B5C86-461A-416C-B75D-0BF6B00DDD31}"/>
              </a:ext>
            </a:extLst>
          </p:cNvPr>
          <p:cNvSpPr txBox="1"/>
          <p:nvPr/>
        </p:nvSpPr>
        <p:spPr>
          <a:xfrm>
            <a:off x="338883" y="5482244"/>
            <a:ext cx="18860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>
                <a:latin typeface="나눔바른고딕"/>
                <a:ea typeface="나눔바른고딕"/>
              </a:rPr>
              <a:t>다시 게임을 하기위해 초기상태로 복귀</a:t>
            </a:r>
            <a:endParaRPr lang="ko-KR" altLang="en-US" sz="1400" dirty="0"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33926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61" grpId="0"/>
      <p:bldP spid="65" grpId="0"/>
      <p:bldP spid="73" grpId="0"/>
      <p:bldP spid="77" grpId="0"/>
      <p:bldP spid="2" grpId="0"/>
      <p:bldP spid="6" grpId="0"/>
      <p:bldP spid="8" grpId="0"/>
      <p:bldP spid="5" grpId="0"/>
      <p:bldP spid="41" grpId="0"/>
      <p:bldP spid="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A38DCEA-7A92-4A12-9059-C419B4C8C94D}"/>
              </a:ext>
            </a:extLst>
          </p:cNvPr>
          <p:cNvSpPr/>
          <p:nvPr/>
        </p:nvSpPr>
        <p:spPr>
          <a:xfrm>
            <a:off x="171450" y="2063793"/>
            <a:ext cx="8801100" cy="4251280"/>
          </a:xfrm>
          <a:prstGeom prst="rect">
            <a:avLst/>
          </a:prstGeom>
          <a:solidFill>
            <a:schemeClr val="bg1"/>
          </a:solidFill>
          <a:ln>
            <a:solidFill>
              <a:srgbClr val="2D5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964629" y="1734140"/>
            <a:ext cx="5175153" cy="490323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5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 ExtraBold"/>
                <a:ea typeface="나눔고딕 ExtraBold"/>
              </a:rPr>
              <a:t>주요 개발 이슈 </a:t>
            </a:r>
            <a:r>
              <a:rPr lang="en-US" altLang="ko-KR" sz="235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 ExtraBold"/>
                <a:ea typeface="나눔고딕 ExtraBold"/>
              </a:rPr>
              <a:t>&amp; </a:t>
            </a:r>
            <a:r>
              <a:rPr lang="ko-KR" altLang="en-US" sz="235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 ExtraBold"/>
                <a:ea typeface="나눔고딕 ExtraBold"/>
              </a:rPr>
              <a:t>방법</a:t>
            </a:r>
            <a:endParaRPr lang="en-US" altLang="ko-KR" sz="235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고딕 ExtraBold"/>
                <a:ea typeface="나눔고딕 ExtraBold"/>
              </a:rPr>
              <a:t> 3. </a:t>
            </a:r>
            <a:r>
              <a:rPr lang="ko-KR" altLang="en-US" dirty="0">
                <a:latin typeface="나눔고딕 ExtraBold"/>
                <a:ea typeface="나눔고딕 ExtraBold"/>
              </a:rPr>
              <a:t>개발방법 </a:t>
            </a:r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latin typeface="나눔고딕 ExtraBold"/>
              <a:ea typeface="나눔고딕 ExtraBold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E801274-D83F-4FCE-BB49-D755A9B4BD2B}"/>
              </a:ext>
            </a:extLst>
          </p:cNvPr>
          <p:cNvSpPr/>
          <p:nvPr/>
        </p:nvSpPr>
        <p:spPr>
          <a:xfrm>
            <a:off x="4195546" y="2745915"/>
            <a:ext cx="731599" cy="7585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3295AE4-45DF-4899-B2DB-A42BA7FE5940}"/>
              </a:ext>
            </a:extLst>
          </p:cNvPr>
          <p:cNvSpPr/>
          <p:nvPr/>
        </p:nvSpPr>
        <p:spPr>
          <a:xfrm>
            <a:off x="4206198" y="4769904"/>
            <a:ext cx="731599" cy="7585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11">
            <a:extLst>
              <a:ext uri="{FF2B5EF4-FFF2-40B4-BE49-F238E27FC236}">
                <a16:creationId xmlns:a16="http://schemas.microsoft.com/office/drawing/2014/main" id="{73EA92C0-1189-46CF-A8CC-353A65DBA57D}"/>
              </a:ext>
            </a:extLst>
          </p:cNvPr>
          <p:cNvSpPr txBox="1"/>
          <p:nvPr/>
        </p:nvSpPr>
        <p:spPr>
          <a:xfrm>
            <a:off x="298047" y="2674408"/>
            <a:ext cx="85265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rgbClr val="000000"/>
                </a:solidFill>
              </a:rPr>
              <a:t>(1) </a:t>
            </a:r>
            <a:r>
              <a:rPr lang="ko-KR" altLang="en-US" b="1" dirty="0">
                <a:solidFill>
                  <a:srgbClr val="000000"/>
                </a:solidFill>
              </a:rPr>
              <a:t>쓰레드를 사용해서 동시에 여러 개의 디바이스들을 제어</a:t>
            </a:r>
            <a:endParaRPr lang="en-US" altLang="ko-KR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</a:endParaRPr>
          </a:p>
          <a:p>
            <a:r>
              <a:rPr lang="en-US" altLang="ko-KR" b="1" dirty="0">
                <a:solidFill>
                  <a:srgbClr val="000000"/>
                </a:solidFill>
              </a:rPr>
              <a:t>(2) </a:t>
            </a:r>
            <a:r>
              <a:rPr lang="ko-KR" altLang="en-US" b="1" dirty="0">
                <a:solidFill>
                  <a:srgbClr val="000000"/>
                </a:solidFill>
              </a:rPr>
              <a:t>모듈의 결합 및 테스트코드 작성을 위해 다른 조들의 테스트코드 리뷰</a:t>
            </a:r>
            <a:endParaRPr lang="en-US" altLang="ko-KR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</a:endParaRPr>
          </a:p>
          <a:p>
            <a:r>
              <a:rPr lang="en-US" altLang="ko-KR" b="1" dirty="0">
                <a:solidFill>
                  <a:srgbClr val="000000"/>
                </a:solidFill>
              </a:rPr>
              <a:t>(3) </a:t>
            </a:r>
            <a:r>
              <a:rPr lang="ko-KR" altLang="en-US" b="1" dirty="0">
                <a:solidFill>
                  <a:srgbClr val="000000"/>
                </a:solidFill>
              </a:rPr>
              <a:t>랜덤숫자를 표현하기 위해 </a:t>
            </a:r>
            <a:r>
              <a:rPr lang="en-US" altLang="ko-KR" b="1" dirty="0">
                <a:solidFill>
                  <a:srgbClr val="000000"/>
                </a:solidFill>
              </a:rPr>
              <a:t>Dot-matrix</a:t>
            </a:r>
            <a:r>
              <a:rPr lang="ko-KR" altLang="en-US" b="1" dirty="0">
                <a:solidFill>
                  <a:srgbClr val="000000"/>
                </a:solidFill>
              </a:rPr>
              <a:t>와 </a:t>
            </a:r>
            <a:r>
              <a:rPr lang="en-US" altLang="ko-KR" b="1" dirty="0">
                <a:solidFill>
                  <a:srgbClr val="000000"/>
                </a:solidFill>
              </a:rPr>
              <a:t>rand() </a:t>
            </a:r>
            <a:r>
              <a:rPr lang="ko-KR" altLang="en-US" b="1" dirty="0">
                <a:solidFill>
                  <a:srgbClr val="000000"/>
                </a:solidFill>
              </a:rPr>
              <a:t>함수의 연동 코드 작성</a:t>
            </a:r>
            <a:endParaRPr lang="en-US" altLang="ko-KR" b="1" dirty="0">
              <a:solidFill>
                <a:srgbClr val="000000"/>
              </a:solidFill>
            </a:endParaRPr>
          </a:p>
          <a:p>
            <a:endParaRPr lang="en-US" altLang="ko-KR" b="1" dirty="0">
              <a:solidFill>
                <a:srgbClr val="000000"/>
              </a:solidFill>
            </a:endParaRPr>
          </a:p>
          <a:p>
            <a:r>
              <a:rPr lang="en-US" altLang="ko-KR" b="1" dirty="0">
                <a:solidFill>
                  <a:srgbClr val="000000"/>
                </a:solidFill>
              </a:rPr>
              <a:t>(4) </a:t>
            </a:r>
            <a:r>
              <a:rPr lang="ko-KR" altLang="en-US" b="1" dirty="0">
                <a:solidFill>
                  <a:srgbClr val="000000"/>
                </a:solidFill>
              </a:rPr>
              <a:t>성공과 실패를 표현하기 위해 </a:t>
            </a:r>
            <a:r>
              <a:rPr lang="ko-KR" altLang="en-US" b="1" dirty="0" err="1">
                <a:solidFill>
                  <a:srgbClr val="000000"/>
                </a:solidFill>
              </a:rPr>
              <a:t>부저출력의</a:t>
            </a:r>
            <a:r>
              <a:rPr lang="ko-KR" altLang="en-US" b="1" dirty="0">
                <a:solidFill>
                  <a:srgbClr val="000000"/>
                </a:solidFill>
              </a:rPr>
              <a:t> 빈도를 바꿔서 </a:t>
            </a:r>
            <a:r>
              <a:rPr lang="en-US" altLang="ko-KR" b="1" dirty="0">
                <a:solidFill>
                  <a:srgbClr val="000000"/>
                </a:solidFill>
              </a:rPr>
              <a:t>2</a:t>
            </a:r>
            <a:r>
              <a:rPr lang="ko-KR" altLang="en-US" b="1" dirty="0">
                <a:solidFill>
                  <a:srgbClr val="000000"/>
                </a:solidFill>
              </a:rPr>
              <a:t>가지로 표현</a:t>
            </a:r>
            <a:endParaRPr lang="en-US" altLang="ko-KR" b="1" dirty="0">
              <a:solidFill>
                <a:srgbClr val="000000"/>
              </a:solidFill>
            </a:endParaRPr>
          </a:p>
          <a:p>
            <a:endParaRPr lang="en-US" altLang="ko-KR" b="1" dirty="0">
              <a:solidFill>
                <a:srgbClr val="000000"/>
              </a:solidFill>
            </a:endParaRPr>
          </a:p>
          <a:p>
            <a:r>
              <a:rPr lang="en-US" altLang="ko-KR" b="1" dirty="0">
                <a:solidFill>
                  <a:srgbClr val="000000"/>
                </a:solidFill>
              </a:rPr>
              <a:t>(5) Dot-matrix </a:t>
            </a:r>
            <a:r>
              <a:rPr lang="ko-KR" altLang="en-US" b="1" dirty="0">
                <a:solidFill>
                  <a:srgbClr val="000000"/>
                </a:solidFill>
              </a:rPr>
              <a:t>에 표시된 숫자를 </a:t>
            </a:r>
            <a:r>
              <a:rPr lang="en-US" altLang="ko-KR" b="1" dirty="0">
                <a:solidFill>
                  <a:srgbClr val="000000"/>
                </a:solidFill>
              </a:rPr>
              <a:t>FND</a:t>
            </a:r>
            <a:r>
              <a:rPr lang="ko-KR" altLang="en-US" b="1" dirty="0">
                <a:solidFill>
                  <a:srgbClr val="000000"/>
                </a:solidFill>
              </a:rPr>
              <a:t>에 표현하는 코드 작성</a:t>
            </a:r>
            <a:endParaRPr lang="en-US" altLang="ko-KR" b="1" dirty="0">
              <a:solidFill>
                <a:srgbClr val="000000"/>
              </a:solidFill>
            </a:endParaRPr>
          </a:p>
          <a:p>
            <a:endParaRPr lang="en-US" altLang="ko-KR" b="1" dirty="0">
              <a:solidFill>
                <a:srgbClr val="000000"/>
              </a:solidFill>
            </a:endParaRPr>
          </a:p>
          <a:p>
            <a:r>
              <a:rPr lang="en-US" altLang="ko-KR" b="1" dirty="0">
                <a:solidFill>
                  <a:srgbClr val="000000"/>
                </a:solidFill>
              </a:rPr>
              <a:t>(6) </a:t>
            </a:r>
            <a:r>
              <a:rPr lang="ko-KR" altLang="en-US" b="1" dirty="0" err="1">
                <a:solidFill>
                  <a:srgbClr val="000000"/>
                </a:solidFill>
              </a:rPr>
              <a:t>성공시</a:t>
            </a:r>
            <a:r>
              <a:rPr lang="ko-KR" altLang="en-US" b="1" dirty="0">
                <a:solidFill>
                  <a:srgbClr val="000000"/>
                </a:solidFill>
              </a:rPr>
              <a:t> 시각표현을 부각하기위해 </a:t>
            </a:r>
            <a:r>
              <a:rPr lang="en-US" altLang="ko-KR" b="1" dirty="0">
                <a:solidFill>
                  <a:srgbClr val="000000"/>
                </a:solidFill>
              </a:rPr>
              <a:t>LED</a:t>
            </a:r>
            <a:r>
              <a:rPr lang="ko-KR" altLang="en-US" b="1" dirty="0">
                <a:solidFill>
                  <a:srgbClr val="000000"/>
                </a:solidFill>
              </a:rPr>
              <a:t>에 다양한 패턴을 주어 화려한 효과 표현</a:t>
            </a:r>
            <a:endParaRPr lang="en-US" altLang="ko-KR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</a:endParaRPr>
          </a:p>
        </p:txBody>
      </p:sp>
      <p:sp>
        <p:nvSpPr>
          <p:cNvPr id="41" name="슬라이드 번호 개체 틀 8">
            <a:extLst>
              <a:ext uri="{FF2B5EF4-FFF2-40B4-BE49-F238E27FC236}">
                <a16:creationId xmlns:a16="http://schemas.microsoft.com/office/drawing/2014/main" id="{1E12BBF2-8F1D-4393-98ED-F6BAA5E5D872}"/>
              </a:ext>
            </a:extLst>
          </p:cNvPr>
          <p:cNvSpPr txBox="1">
            <a:spLocks/>
          </p:cNvSpPr>
          <p:nvPr/>
        </p:nvSpPr>
        <p:spPr>
          <a:xfrm>
            <a:off x="2701925" y="62676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3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49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  <p:bldP spid="21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고딕 ExtraBold"/>
                <a:ea typeface="나눔고딕 ExtraBold"/>
              </a:rPr>
              <a:t>4. </a:t>
            </a:r>
            <a:r>
              <a:rPr lang="en-US" altLang="ko-KR" dirty="0" err="1">
                <a:latin typeface="나눔고딕 ExtraBold"/>
                <a:ea typeface="나눔고딕 ExtraBold"/>
              </a:rPr>
              <a:t>제약사항</a:t>
            </a:r>
            <a:endParaRPr lang="ko-KR" dirty="0"/>
          </a:p>
        </p:txBody>
      </p:sp>
      <p:sp>
        <p:nvSpPr>
          <p:cNvPr id="3" name="자유형 64">
            <a:extLst>
              <a:ext uri="{FF2B5EF4-FFF2-40B4-BE49-F238E27FC236}">
                <a16:creationId xmlns:a16="http://schemas.microsoft.com/office/drawing/2014/main" id="{762AB4C9-24E4-46CA-9520-66C9EE75503E}"/>
              </a:ext>
            </a:extLst>
          </p:cNvPr>
          <p:cNvSpPr>
            <a:spLocks/>
          </p:cNvSpPr>
          <p:nvPr/>
        </p:nvSpPr>
        <p:spPr bwMode="auto">
          <a:xfrm>
            <a:off x="307382" y="2016665"/>
            <a:ext cx="8369258" cy="4131137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+mn-lt"/>
                <a:cs typeface="+mn-lt"/>
              </a:rPr>
              <a:t>1. </a:t>
            </a:r>
            <a:r>
              <a:rPr lang="ko-KR" altLang="en-US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+mn-lt"/>
                <a:cs typeface="+mn-lt"/>
              </a:rPr>
              <a:t>피에조</a:t>
            </a: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+mn-lt"/>
                <a:cs typeface="+mn-lt"/>
              </a:rPr>
              <a:t> </a:t>
            </a:r>
            <a:r>
              <a:rPr lang="ko-KR" altLang="en-US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+mn-lt"/>
                <a:cs typeface="+mn-lt"/>
              </a:rPr>
              <a:t>부저의</a:t>
            </a: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+mn-lt"/>
                <a:cs typeface="+mn-lt"/>
              </a:rPr>
              <a:t> 멜로디 출력을 구현하려 했으나 디바이스의 오류로 인해 구현하지 못했지만 </a:t>
            </a: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+mn-lt"/>
                <a:cs typeface="+mn-lt"/>
              </a:rPr>
              <a:t>GPIO</a:t>
            </a: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+mn-lt"/>
                <a:cs typeface="+mn-lt"/>
              </a:rPr>
              <a:t>핀 입출력을 통한 주파수 변조 코드를 구현하면 된다는 사실을 인지했다</a:t>
            </a: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+mn-lt"/>
                <a:cs typeface="+mn-lt"/>
              </a:rPr>
              <a:t>.</a:t>
            </a:r>
            <a:r>
              <a:rPr 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+mn-lt"/>
                <a:cs typeface="+mn-lt"/>
              </a:rPr>
              <a:t> </a:t>
            </a:r>
          </a:p>
          <a:p>
            <a:endParaRPr lang="en-US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ea typeface="+mn-lt"/>
              <a:cs typeface="+mn-lt"/>
            </a:endParaRPr>
          </a:p>
          <a:p>
            <a:r>
              <a:rPr lang="en-US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2</a:t>
            </a:r>
            <a:r>
              <a:rPr 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+mn-lt"/>
                <a:cs typeface="+mn-lt"/>
              </a:rPr>
              <a:t>. </a:t>
            </a: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+mn-lt"/>
                <a:cs typeface="+mn-lt"/>
              </a:rPr>
              <a:t>실제 슬롯머신은 화려한 음악과 불빛 등 많은 시각적 효과가 있지만 실제 디바이스의 표현력이 많이 부족하다</a:t>
            </a:r>
            <a:endParaRPr lang="en-US" altLang="ko-KR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a typeface="+mn-lt"/>
              <a:cs typeface="+mn-lt"/>
            </a:endParaRPr>
          </a:p>
          <a:p>
            <a:endParaRPr lang="en-US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ea typeface="+mn-lt"/>
              <a:cs typeface="+mn-lt"/>
            </a:endParaRPr>
          </a:p>
          <a:p>
            <a:r>
              <a:rPr 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+mn-lt"/>
                <a:cs typeface="+mn-lt"/>
              </a:rPr>
              <a:t>3. </a:t>
            </a: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+mn-lt"/>
                <a:cs typeface="+mn-lt"/>
              </a:rPr>
              <a:t>실제 슬롯머신은 회전하는 판이 </a:t>
            </a: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+mn-lt"/>
                <a:cs typeface="+mn-lt"/>
              </a:rPr>
              <a:t>3</a:t>
            </a: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+mn-lt"/>
                <a:cs typeface="+mn-lt"/>
              </a:rPr>
              <a:t>개</a:t>
            </a: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+mn-lt"/>
                <a:cs typeface="+mn-lt"/>
              </a:rPr>
              <a:t> </a:t>
            </a: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+mn-lt"/>
                <a:cs typeface="+mn-lt"/>
              </a:rPr>
              <a:t>또는 그 이상이 보이는데 디바이스의 </a:t>
            </a: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+mn-lt"/>
                <a:cs typeface="+mn-lt"/>
              </a:rPr>
              <a:t>Dot Matrix </a:t>
            </a: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+mn-lt"/>
                <a:cs typeface="+mn-lt"/>
              </a:rPr>
              <a:t>에서는 </a:t>
            </a: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+mn-lt"/>
                <a:cs typeface="+mn-lt"/>
              </a:rPr>
              <a:t>1</a:t>
            </a: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+mn-lt"/>
                <a:cs typeface="+mn-lt"/>
              </a:rPr>
              <a:t>개밖에 표현을 못한다</a:t>
            </a: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+mn-lt"/>
                <a:cs typeface="+mn-lt"/>
              </a:rPr>
              <a:t>.</a:t>
            </a:r>
          </a:p>
          <a:p>
            <a:endParaRPr lang="en-US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cs typeface="Calibri"/>
            </a:endParaRPr>
          </a:p>
          <a:p>
            <a:pPr>
              <a:buFont typeface="Arial"/>
            </a:pPr>
            <a:r>
              <a:rPr lang="en-US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4</a:t>
            </a:r>
            <a:r>
              <a:rPr 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+mn-lt"/>
                <a:cs typeface="+mn-lt"/>
              </a:rPr>
              <a:t>. </a:t>
            </a: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+mn-lt"/>
                <a:cs typeface="+mn-lt"/>
              </a:rPr>
              <a:t>실제 슬롯머신은 과일그림이나 다양한 </a:t>
            </a:r>
            <a:r>
              <a:rPr lang="ko-KR" altLang="en-US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+mn-lt"/>
                <a:cs typeface="+mn-lt"/>
              </a:rPr>
              <a:t>아티펙트들이</a:t>
            </a: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+mn-lt"/>
                <a:cs typeface="+mn-lt"/>
              </a:rPr>
              <a:t> 존재하는데 </a:t>
            </a:r>
            <a:r>
              <a:rPr lang="ko-KR" altLang="en-US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+mn-lt"/>
                <a:cs typeface="+mn-lt"/>
              </a:rPr>
              <a:t>숫자로밖에</a:t>
            </a: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+mn-lt"/>
                <a:cs typeface="+mn-lt"/>
              </a:rPr>
              <a:t> 표현하지 못하는 한계가 존재한다</a:t>
            </a: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+mn-lt"/>
                <a:cs typeface="+mn-lt"/>
              </a:rPr>
              <a:t>.</a:t>
            </a:r>
            <a:endParaRPr lang="en-US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ea typeface="+mn-lt"/>
              <a:cs typeface="+mn-lt"/>
            </a:endParaRPr>
          </a:p>
        </p:txBody>
      </p:sp>
      <p:sp>
        <p:nvSpPr>
          <p:cNvPr id="6" name="Freeform 37">
            <a:extLst>
              <a:ext uri="{FF2B5EF4-FFF2-40B4-BE49-F238E27FC236}">
                <a16:creationId xmlns:a16="http://schemas.microsoft.com/office/drawing/2014/main" id="{435A2F8F-57B8-4CC8-B5F7-5D561AABE4EF}"/>
              </a:ext>
            </a:extLst>
          </p:cNvPr>
          <p:cNvSpPr>
            <a:spLocks/>
          </p:cNvSpPr>
          <p:nvPr/>
        </p:nvSpPr>
        <p:spPr bwMode="auto">
          <a:xfrm>
            <a:off x="307381" y="1784352"/>
            <a:ext cx="8369259" cy="513708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b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 ExtraBold"/>
                <a:ea typeface="나눔고딕 ExtraBold"/>
              </a:rPr>
              <a:t>제약사항</a:t>
            </a:r>
            <a:endParaRPr lang="ko-KR" altLang="en-US" b="1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슬라이드 번호 개체 틀 8">
            <a:extLst>
              <a:ext uri="{FF2B5EF4-FFF2-40B4-BE49-F238E27FC236}">
                <a16:creationId xmlns:a16="http://schemas.microsoft.com/office/drawing/2014/main" id="{803E3CEA-60D7-461F-AD85-650E58B0CA3E}"/>
              </a:ext>
            </a:extLst>
          </p:cNvPr>
          <p:cNvSpPr txBox="1">
            <a:spLocks/>
          </p:cNvSpPr>
          <p:nvPr/>
        </p:nvSpPr>
        <p:spPr>
          <a:xfrm>
            <a:off x="2701925" y="62676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4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03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1450" y="1818633"/>
            <a:ext cx="8801100" cy="4328168"/>
          </a:xfrm>
          <a:prstGeom prst="rect">
            <a:avLst/>
          </a:prstGeom>
          <a:solidFill>
            <a:schemeClr val="bg1"/>
          </a:solidFill>
          <a:ln>
            <a:solidFill>
              <a:srgbClr val="2D5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884619" y="1658613"/>
            <a:ext cx="5175153" cy="490323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35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 ExtraBold"/>
                <a:ea typeface="나눔고딕 ExtraBold"/>
              </a:rPr>
              <a:t>역할분담</a:t>
            </a:r>
            <a:endParaRPr lang="en-US" altLang="ko-KR" sz="235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고딕 ExtraBold"/>
                <a:ea typeface="나눔고딕 ExtraBold"/>
              </a:rPr>
              <a:t>5. </a:t>
            </a:r>
            <a:r>
              <a:rPr lang="ko-KR" altLang="en-US" dirty="0">
                <a:latin typeface="나눔고딕 ExtraBold"/>
                <a:ea typeface="나눔고딕 ExtraBold"/>
              </a:rPr>
              <a:t>역할분담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EC731-35A5-4993-9F02-84A02680FB45}"/>
              </a:ext>
            </a:extLst>
          </p:cNvPr>
          <p:cNvSpPr txBox="1"/>
          <p:nvPr/>
        </p:nvSpPr>
        <p:spPr>
          <a:xfrm>
            <a:off x="626861" y="2586027"/>
            <a:ext cx="906978" cy="3077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>
                <a:latin typeface="Yu Gothic"/>
                <a:ea typeface="나눔바른고딕"/>
              </a:rPr>
              <a:t>문준혁</a:t>
            </a:r>
            <a:endParaRPr lang="ko-KR" altLang="en-US" sz="1400" b="1">
              <a:latin typeface="Yu Gothic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2907D-756C-4334-AB14-7A493B87A322}"/>
              </a:ext>
            </a:extLst>
          </p:cNvPr>
          <p:cNvSpPr txBox="1"/>
          <p:nvPr/>
        </p:nvSpPr>
        <p:spPr>
          <a:xfrm>
            <a:off x="4682431" y="4235807"/>
            <a:ext cx="88701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err="1">
                <a:latin typeface="Yu Gothic"/>
                <a:ea typeface="나눔바른고딕" panose="020B0603020101020101" pitchFamily="50" charset="-127"/>
              </a:rPr>
              <a:t>이왕규</a:t>
            </a:r>
            <a:endParaRPr lang="en-US" altLang="ko-KR" b="1">
              <a:latin typeface="Yu Gothic"/>
              <a:ea typeface="Yu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667439-9D36-4A34-ABF4-006902288654}"/>
              </a:ext>
            </a:extLst>
          </p:cNvPr>
          <p:cNvSpPr txBox="1"/>
          <p:nvPr/>
        </p:nvSpPr>
        <p:spPr>
          <a:xfrm>
            <a:off x="4685093" y="2591351"/>
            <a:ext cx="88701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>
                <a:latin typeface="Yu Gothic"/>
                <a:ea typeface="나눔바른고딕"/>
              </a:rPr>
              <a:t>박현욱</a:t>
            </a:r>
            <a:endParaRPr lang="ko-KR" altLang="en-US" sz="1400" b="1">
              <a:latin typeface="Yu Gothic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8D8F7-071A-43BD-80A5-07078378FCCD}"/>
              </a:ext>
            </a:extLst>
          </p:cNvPr>
          <p:cNvSpPr txBox="1"/>
          <p:nvPr/>
        </p:nvSpPr>
        <p:spPr>
          <a:xfrm>
            <a:off x="624865" y="4231149"/>
            <a:ext cx="906978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>
                <a:latin typeface="Yu Gothic"/>
                <a:ea typeface="나눔바른고딕"/>
              </a:rPr>
              <a:t>이세민</a:t>
            </a:r>
            <a:endParaRPr lang="ko-KR" altLang="en-US" sz="1400" b="1">
              <a:latin typeface="Yu Gothic"/>
              <a:ea typeface="나눔바른고딕" panose="020B0603020101020101" pitchFamily="50" charset="-127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D781F58-B40D-4A11-B86D-1EA04F6253E3}"/>
              </a:ext>
            </a:extLst>
          </p:cNvPr>
          <p:cNvSpPr/>
          <p:nvPr/>
        </p:nvSpPr>
        <p:spPr>
          <a:xfrm>
            <a:off x="630896" y="2562516"/>
            <a:ext cx="908411" cy="3294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A3C82E-92BD-4758-B83B-EC2725A9F683}"/>
              </a:ext>
            </a:extLst>
          </p:cNvPr>
          <p:cNvSpPr/>
          <p:nvPr/>
        </p:nvSpPr>
        <p:spPr>
          <a:xfrm>
            <a:off x="630895" y="4209633"/>
            <a:ext cx="908411" cy="3294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5705E21-04EC-442C-B5FC-3C85C625B4C2}"/>
              </a:ext>
            </a:extLst>
          </p:cNvPr>
          <p:cNvSpPr/>
          <p:nvPr/>
        </p:nvSpPr>
        <p:spPr>
          <a:xfrm>
            <a:off x="4683803" y="4209634"/>
            <a:ext cx="908411" cy="3294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F6B154-937F-479B-AFEF-DED59EA295A3}"/>
              </a:ext>
            </a:extLst>
          </p:cNvPr>
          <p:cNvSpPr txBox="1"/>
          <p:nvPr/>
        </p:nvSpPr>
        <p:spPr>
          <a:xfrm>
            <a:off x="697902" y="3059387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b="1" dirty="0">
                <a:ea typeface="맑은 고딕"/>
                <a:cs typeface="Calibri"/>
              </a:rPr>
              <a:t>FND</a:t>
            </a:r>
            <a:r>
              <a:rPr lang="ko-KR" altLang="en-US" b="1" dirty="0">
                <a:ea typeface="맑은 고딕"/>
                <a:cs typeface="Calibri"/>
              </a:rPr>
              <a:t> 기능 구현</a:t>
            </a:r>
          </a:p>
          <a:p>
            <a:pPr marL="285750" indent="-285750">
              <a:buFont typeface="Arial"/>
              <a:buChar char="•"/>
            </a:pPr>
            <a:r>
              <a:rPr lang="ko-KR" altLang="en-US" b="1" dirty="0" err="1">
                <a:ea typeface="맑은 고딕"/>
                <a:cs typeface="Calibri"/>
              </a:rPr>
              <a:t>Text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ko-KR" altLang="en-US" b="1" dirty="0" err="1">
                <a:ea typeface="맑은 고딕"/>
                <a:cs typeface="Calibri"/>
              </a:rPr>
              <a:t>lcd</a:t>
            </a:r>
            <a:r>
              <a:rPr lang="ko-KR" altLang="en-US" b="1" dirty="0">
                <a:ea typeface="맑은 고딕"/>
                <a:cs typeface="Calibri"/>
              </a:rPr>
              <a:t> 기능 구현</a:t>
            </a:r>
            <a:endParaRPr lang="en-US" altLang="ko-KR" b="1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ko-KR" altLang="en-US" b="1" dirty="0">
              <a:ea typeface="맑은 고딕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D87DAD-8088-47F3-87E7-CBEA74C54BFA}"/>
              </a:ext>
            </a:extLst>
          </p:cNvPr>
          <p:cNvSpPr txBox="1"/>
          <p:nvPr/>
        </p:nvSpPr>
        <p:spPr>
          <a:xfrm>
            <a:off x="4771231" y="2968497"/>
            <a:ext cx="274319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b="1" dirty="0">
                <a:ea typeface="맑은 고딕"/>
                <a:cs typeface="Calibri"/>
              </a:rPr>
              <a:t>Step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en-US" altLang="ko-KR" b="1" dirty="0" err="1">
                <a:ea typeface="맑은 고딕"/>
                <a:cs typeface="Calibri"/>
              </a:rPr>
              <a:t>Moter</a:t>
            </a:r>
            <a:r>
              <a:rPr lang="ko-KR" altLang="en-US" b="1" dirty="0">
                <a:ea typeface="맑은 고딕"/>
                <a:cs typeface="Calibri"/>
              </a:rPr>
              <a:t> 기능 구현</a:t>
            </a:r>
            <a:endParaRPr lang="en-US" altLang="ko-KR" b="1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b="1" dirty="0" err="1">
                <a:ea typeface="맑은 고딕"/>
                <a:cs typeface="Calibri"/>
              </a:rPr>
              <a:t>Dot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ko-KR" altLang="en-US" b="1" dirty="0" err="1">
                <a:ea typeface="맑은 고딕"/>
                <a:cs typeface="Calibri"/>
              </a:rPr>
              <a:t>matrix</a:t>
            </a:r>
            <a:r>
              <a:rPr lang="ko-KR" altLang="en-US" b="1" dirty="0">
                <a:ea typeface="맑은 고딕"/>
                <a:cs typeface="Calibri"/>
              </a:rPr>
              <a:t> 기능 구현</a:t>
            </a:r>
          </a:p>
          <a:p>
            <a:pPr marL="285750" indent="-285750">
              <a:buFont typeface="Arial"/>
              <a:buChar char="•"/>
            </a:pPr>
            <a:r>
              <a:rPr lang="ko-KR" b="1" dirty="0" err="1">
                <a:ea typeface="맑은 고딕"/>
                <a:cs typeface="Calibri"/>
              </a:rPr>
              <a:t>Step</a:t>
            </a:r>
            <a:r>
              <a:rPr lang="ko-KR" b="1" dirty="0">
                <a:ea typeface="맑은 고딕"/>
                <a:cs typeface="Calibri"/>
              </a:rPr>
              <a:t> </a:t>
            </a:r>
            <a:r>
              <a:rPr lang="ko-KR" b="1" dirty="0" err="1">
                <a:ea typeface="맑은 고딕"/>
                <a:cs typeface="Calibri"/>
              </a:rPr>
              <a:t>motor</a:t>
            </a:r>
            <a:r>
              <a:rPr lang="ko-KR" b="1" dirty="0">
                <a:ea typeface="맑은 고딕"/>
                <a:cs typeface="Calibri"/>
              </a:rPr>
              <a:t> 기능 구현</a:t>
            </a:r>
          </a:p>
          <a:p>
            <a:pPr marL="285750" indent="-285750">
              <a:buFont typeface="Arial"/>
              <a:buChar char="•"/>
            </a:pPr>
            <a:r>
              <a:rPr lang="ko-KR" b="1" dirty="0" err="1">
                <a:ea typeface="맑은 고딕"/>
                <a:cs typeface="Calibri"/>
              </a:rPr>
              <a:t>Qt</a:t>
            </a:r>
            <a:r>
              <a:rPr lang="ko-KR" b="1" dirty="0">
                <a:ea typeface="맑은 고딕"/>
                <a:cs typeface="Calibri"/>
              </a:rPr>
              <a:t> </a:t>
            </a:r>
            <a:r>
              <a:rPr lang="en-US" altLang="ko-KR" b="1" dirty="0">
                <a:ea typeface="맑은 고딕"/>
                <a:cs typeface="Calibri"/>
              </a:rPr>
              <a:t>GUI</a:t>
            </a:r>
            <a:r>
              <a:rPr lang="ko-KR" b="1" dirty="0">
                <a:ea typeface="맑은 고딕"/>
                <a:cs typeface="Calibri"/>
              </a:rPr>
              <a:t> 구현</a:t>
            </a:r>
            <a:endParaRPr lang="en-US" altLang="ko-KR" b="1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ko-KR" b="1" dirty="0">
              <a:ea typeface="맑은 고딕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4FAC96-31D0-49EF-8020-5EF3EDF08F28}"/>
              </a:ext>
            </a:extLst>
          </p:cNvPr>
          <p:cNvSpPr txBox="1"/>
          <p:nvPr/>
        </p:nvSpPr>
        <p:spPr>
          <a:xfrm>
            <a:off x="697902" y="4650986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b="1" dirty="0">
                <a:ea typeface="맑은 고딕"/>
                <a:cs typeface="Calibri"/>
              </a:rPr>
              <a:t>발표 및 PPT 제작</a:t>
            </a:r>
          </a:p>
          <a:p>
            <a:pPr marL="285750" indent="-285750">
              <a:buFont typeface="Arial"/>
              <a:buChar char="•"/>
            </a:pPr>
            <a:r>
              <a:rPr lang="ko-KR" altLang="en-US" b="1" dirty="0" err="1">
                <a:ea typeface="맑은 고딕"/>
                <a:cs typeface="Calibri"/>
              </a:rPr>
              <a:t>Buzzer</a:t>
            </a:r>
            <a:r>
              <a:rPr lang="ko-KR" altLang="en-US" b="1" dirty="0">
                <a:ea typeface="맑은 고딕"/>
                <a:cs typeface="Calibri"/>
              </a:rPr>
              <a:t> 기능 구현</a:t>
            </a:r>
          </a:p>
          <a:p>
            <a:pPr marL="285750" indent="-285750">
              <a:buFont typeface="Arial"/>
              <a:buChar char="•"/>
            </a:pPr>
            <a:r>
              <a:rPr lang="en-US" altLang="ko-KR" b="1" dirty="0">
                <a:ea typeface="맑은 고딕"/>
                <a:cs typeface="Calibri"/>
              </a:rPr>
              <a:t>Push Switch</a:t>
            </a:r>
            <a:r>
              <a:rPr lang="ko-KR" altLang="en-US" b="1" dirty="0">
                <a:ea typeface="맑은 고딕"/>
                <a:cs typeface="Calibri"/>
              </a:rPr>
              <a:t>기능 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0120A6-B02A-4F32-BAC3-22052AA1E1E5}"/>
              </a:ext>
            </a:extLst>
          </p:cNvPr>
          <p:cNvSpPr txBox="1"/>
          <p:nvPr/>
        </p:nvSpPr>
        <p:spPr>
          <a:xfrm>
            <a:off x="4760792" y="4744475"/>
            <a:ext cx="27531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b="1" dirty="0">
                <a:ea typeface="맑은 고딕"/>
                <a:cs typeface="Calibri"/>
              </a:rPr>
              <a:t>LED </a:t>
            </a:r>
            <a:r>
              <a:rPr lang="ko-KR" altLang="en-US" b="1" dirty="0">
                <a:ea typeface="맑은 고딕"/>
                <a:cs typeface="Calibri"/>
              </a:rPr>
              <a:t>기능 구현</a:t>
            </a:r>
            <a:endParaRPr lang="en-US" altLang="ko-KR" b="1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b="1" dirty="0">
                <a:ea typeface="맑은 고딕"/>
                <a:cs typeface="Calibri"/>
              </a:rPr>
              <a:t>Qt GUI </a:t>
            </a:r>
            <a:r>
              <a:rPr lang="ko-KR" altLang="en-US" b="1" dirty="0">
                <a:ea typeface="맑은 고딕"/>
                <a:cs typeface="Calibri"/>
              </a:rPr>
              <a:t>구현</a:t>
            </a:r>
            <a:endParaRPr lang="ko-KR" altLang="ko-KR" b="1" dirty="0">
              <a:ea typeface="맑은 고딕"/>
              <a:cs typeface="Calibri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393DCA0-03FB-44E9-BE53-7AD0E3F8A94D}"/>
              </a:ext>
            </a:extLst>
          </p:cNvPr>
          <p:cNvSpPr/>
          <p:nvPr/>
        </p:nvSpPr>
        <p:spPr>
          <a:xfrm>
            <a:off x="627152" y="2898178"/>
            <a:ext cx="3004742" cy="98877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232A16F-5AFA-467E-B101-EF883953E8B1}"/>
              </a:ext>
            </a:extLst>
          </p:cNvPr>
          <p:cNvSpPr/>
          <p:nvPr/>
        </p:nvSpPr>
        <p:spPr>
          <a:xfrm>
            <a:off x="627151" y="4535312"/>
            <a:ext cx="3004742" cy="10381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89E252-2504-4ED4-8FF3-D8E836977783}"/>
              </a:ext>
            </a:extLst>
          </p:cNvPr>
          <p:cNvSpPr/>
          <p:nvPr/>
        </p:nvSpPr>
        <p:spPr>
          <a:xfrm>
            <a:off x="4660095" y="4535313"/>
            <a:ext cx="2962989" cy="10409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08F6877-C31F-43D9-BC22-DB42E988B493}"/>
              </a:ext>
            </a:extLst>
          </p:cNvPr>
          <p:cNvSpPr/>
          <p:nvPr/>
        </p:nvSpPr>
        <p:spPr>
          <a:xfrm>
            <a:off x="4660095" y="2898631"/>
            <a:ext cx="2973427" cy="124163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8113CF2-5C20-4F86-BDEC-963D09CA316E}"/>
              </a:ext>
            </a:extLst>
          </p:cNvPr>
          <p:cNvSpPr/>
          <p:nvPr/>
        </p:nvSpPr>
        <p:spPr>
          <a:xfrm>
            <a:off x="4663839" y="2562516"/>
            <a:ext cx="908411" cy="3294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0" name="슬라이드 번호 개체 틀 8">
            <a:extLst>
              <a:ext uri="{FF2B5EF4-FFF2-40B4-BE49-F238E27FC236}">
                <a16:creationId xmlns:a16="http://schemas.microsoft.com/office/drawing/2014/main" id="{A9D59073-DDE5-468E-A246-39846B0A7343}"/>
              </a:ext>
            </a:extLst>
          </p:cNvPr>
          <p:cNvSpPr txBox="1">
            <a:spLocks/>
          </p:cNvSpPr>
          <p:nvPr/>
        </p:nvSpPr>
        <p:spPr>
          <a:xfrm>
            <a:off x="2701925" y="62676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5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83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11" grpId="0" animBg="1"/>
      <p:bldP spid="4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1450" y="1818633"/>
            <a:ext cx="8801100" cy="4496440"/>
          </a:xfrm>
          <a:prstGeom prst="rect">
            <a:avLst/>
          </a:prstGeom>
          <a:solidFill>
            <a:schemeClr val="bg1"/>
          </a:solidFill>
          <a:ln>
            <a:solidFill>
              <a:srgbClr val="2D5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고딕 ExtraBold"/>
                <a:ea typeface="나눔고딕 ExtraBold"/>
              </a:rPr>
              <a:t>5. </a:t>
            </a:r>
            <a:r>
              <a:rPr lang="ko-KR" altLang="en-US" dirty="0">
                <a:latin typeface="나눔고딕 ExtraBold"/>
                <a:ea typeface="나눔고딕 ExtraBold"/>
              </a:rPr>
              <a:t>데모 및 시연 </a:t>
            </a:r>
            <a:r>
              <a:rPr lang="en-US" altLang="ko-KR" dirty="0">
                <a:latin typeface="나눔고딕 ExtraBold"/>
                <a:ea typeface="나눔고딕 ExtraBold"/>
              </a:rPr>
              <a:t>(1)</a:t>
            </a:r>
            <a:r>
              <a:rPr lang="ko-KR" altLang="en-US" dirty="0">
                <a:latin typeface="나눔고딕 ExtraBold"/>
                <a:ea typeface="나눔고딕 ExtraBold"/>
              </a:rPr>
              <a:t> </a:t>
            </a:r>
          </a:p>
        </p:txBody>
      </p:sp>
      <p:sp>
        <p:nvSpPr>
          <p:cNvPr id="30" name="슬라이드 번호 개체 틀 8">
            <a:extLst>
              <a:ext uri="{FF2B5EF4-FFF2-40B4-BE49-F238E27FC236}">
                <a16:creationId xmlns:a16="http://schemas.microsoft.com/office/drawing/2014/main" id="{A9D59073-DDE5-468E-A246-39846B0A7343}"/>
              </a:ext>
            </a:extLst>
          </p:cNvPr>
          <p:cNvSpPr txBox="1">
            <a:spLocks/>
          </p:cNvSpPr>
          <p:nvPr/>
        </p:nvSpPr>
        <p:spPr>
          <a:xfrm>
            <a:off x="2701925" y="62676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6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022962-5FA3-47EB-B580-F6D50920C42B}"/>
              </a:ext>
            </a:extLst>
          </p:cNvPr>
          <p:cNvSpPr txBox="1"/>
          <p:nvPr/>
        </p:nvSpPr>
        <p:spPr>
          <a:xfrm>
            <a:off x="462278" y="545735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슬롯머신 시작을 대기중</a:t>
            </a:r>
            <a:endParaRPr lang="en-US" altLang="ko-KR" dirty="0">
              <a:ea typeface="맑은 고딕"/>
              <a:cs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28EDBC-EF44-4C3F-B1E5-5E8A780B2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78" y="2795412"/>
            <a:ext cx="2515786" cy="25428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5F09286-AC5A-42D6-A110-298EACA615D2}"/>
              </a:ext>
            </a:extLst>
          </p:cNvPr>
          <p:cNvSpPr txBox="1"/>
          <p:nvPr/>
        </p:nvSpPr>
        <p:spPr>
          <a:xfrm>
            <a:off x="1167508" y="2369494"/>
            <a:ext cx="1105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ea typeface="맑은 고딕"/>
                <a:cs typeface="Calibri"/>
              </a:rPr>
              <a:t>시작화면</a:t>
            </a:r>
            <a:endParaRPr lang="en-US" altLang="ko-KR" b="1" dirty="0">
              <a:ea typeface="맑은 고딕"/>
              <a:cs typeface="Calibri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0F645E-4D7E-444B-ABBA-AF39BF638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103" y="2795412"/>
            <a:ext cx="2363771" cy="25428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B3DC26-CE67-43CE-A432-7C0949C74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547" y="2795412"/>
            <a:ext cx="2542880" cy="254288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73D1C01-42C7-4D60-BD06-E1A98D92F69A}"/>
              </a:ext>
            </a:extLst>
          </p:cNvPr>
          <p:cNvSpPr txBox="1"/>
          <p:nvPr/>
        </p:nvSpPr>
        <p:spPr>
          <a:xfrm>
            <a:off x="3898461" y="2369494"/>
            <a:ext cx="15150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>
                <a:ea typeface="맑은 고딕"/>
                <a:cs typeface="Calibri"/>
              </a:rPr>
              <a:t>GUI </a:t>
            </a:r>
            <a:r>
              <a:rPr lang="ko-KR" altLang="en-US" b="1" dirty="0">
                <a:ea typeface="맑은 고딕"/>
                <a:cs typeface="Calibri"/>
              </a:rPr>
              <a:t>시작버튼</a:t>
            </a:r>
            <a:endParaRPr lang="en-US" altLang="ko-KR" b="1" dirty="0">
              <a:ea typeface="맑은 고딕"/>
              <a:cs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4823E6-0C86-4658-9EBC-55EF21CA9205}"/>
              </a:ext>
            </a:extLst>
          </p:cNvPr>
          <p:cNvSpPr txBox="1"/>
          <p:nvPr/>
        </p:nvSpPr>
        <p:spPr>
          <a:xfrm>
            <a:off x="6577724" y="2369494"/>
            <a:ext cx="17445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ea typeface="맑은 고딕"/>
                <a:cs typeface="Calibri"/>
              </a:rPr>
              <a:t>슬롯머신 동작</a:t>
            </a:r>
            <a:endParaRPr lang="en-US" altLang="ko-KR" b="1" dirty="0">
              <a:ea typeface="맑은 고딕"/>
              <a:cs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D081DA-CBF4-44C7-828E-33D61B7083EA}"/>
              </a:ext>
            </a:extLst>
          </p:cNvPr>
          <p:cNvSpPr txBox="1"/>
          <p:nvPr/>
        </p:nvSpPr>
        <p:spPr>
          <a:xfrm>
            <a:off x="3524904" y="546600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사용자 입력 대기중</a:t>
            </a:r>
            <a:endParaRPr lang="en-US" altLang="ko-KR" dirty="0">
              <a:ea typeface="맑은 고딕"/>
              <a:cs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26EEC5-CD67-4F9B-8690-273A4F8B11B5}"/>
              </a:ext>
            </a:extLst>
          </p:cNvPr>
          <p:cNvSpPr txBox="1"/>
          <p:nvPr/>
        </p:nvSpPr>
        <p:spPr>
          <a:xfrm>
            <a:off x="6587530" y="545735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슬롯머신 </a:t>
            </a:r>
            <a:r>
              <a:rPr lang="ko-KR" altLang="en-US" dirty="0" err="1">
                <a:ea typeface="맑은 고딕"/>
                <a:cs typeface="Calibri"/>
              </a:rPr>
              <a:t>동작중</a:t>
            </a:r>
            <a:endParaRPr lang="en-US" altLang="ko-KR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579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1450" y="1818631"/>
            <a:ext cx="8801100" cy="4496440"/>
          </a:xfrm>
          <a:prstGeom prst="rect">
            <a:avLst/>
          </a:prstGeom>
          <a:solidFill>
            <a:schemeClr val="bg1"/>
          </a:solidFill>
          <a:ln>
            <a:solidFill>
              <a:srgbClr val="2D5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고딕 ExtraBold"/>
                <a:ea typeface="나눔고딕 ExtraBold"/>
              </a:rPr>
              <a:t>5. </a:t>
            </a:r>
            <a:r>
              <a:rPr lang="ko-KR" altLang="en-US" dirty="0">
                <a:latin typeface="나눔고딕 ExtraBold"/>
                <a:ea typeface="나눔고딕 ExtraBold"/>
              </a:rPr>
              <a:t>데모 및 시연 </a:t>
            </a:r>
            <a:r>
              <a:rPr lang="en-US" altLang="ko-KR" dirty="0">
                <a:latin typeface="나눔고딕 ExtraBold"/>
                <a:ea typeface="나눔고딕 ExtraBold"/>
              </a:rPr>
              <a:t>(2)</a:t>
            </a:r>
            <a:r>
              <a:rPr lang="ko-KR" altLang="en-US" dirty="0">
                <a:latin typeface="나눔고딕 ExtraBold"/>
                <a:ea typeface="나눔고딕 ExtraBold"/>
              </a:rPr>
              <a:t> </a:t>
            </a:r>
          </a:p>
        </p:txBody>
      </p:sp>
      <p:sp>
        <p:nvSpPr>
          <p:cNvPr id="30" name="슬라이드 번호 개체 틀 8">
            <a:extLst>
              <a:ext uri="{FF2B5EF4-FFF2-40B4-BE49-F238E27FC236}">
                <a16:creationId xmlns:a16="http://schemas.microsoft.com/office/drawing/2014/main" id="{A9D59073-DDE5-468E-A246-39846B0A7343}"/>
              </a:ext>
            </a:extLst>
          </p:cNvPr>
          <p:cNvSpPr txBox="1">
            <a:spLocks/>
          </p:cNvSpPr>
          <p:nvPr/>
        </p:nvSpPr>
        <p:spPr>
          <a:xfrm>
            <a:off x="2701925" y="62676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7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984398-6928-499F-BC0E-521822788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649" y="2551493"/>
            <a:ext cx="3030717" cy="30307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D6091D-3907-49B3-B495-EEE5F5B0C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36" y="2551494"/>
            <a:ext cx="3030717" cy="3030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92A6C4-C2B5-471A-8C05-825D76C7CDF8}"/>
              </a:ext>
            </a:extLst>
          </p:cNvPr>
          <p:cNvSpPr txBox="1"/>
          <p:nvPr/>
        </p:nvSpPr>
        <p:spPr>
          <a:xfrm>
            <a:off x="1766331" y="2182162"/>
            <a:ext cx="1105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ea typeface="맑은 고딕"/>
                <a:cs typeface="Calibri"/>
              </a:rPr>
              <a:t>성공화면</a:t>
            </a:r>
            <a:endParaRPr lang="en-US" altLang="ko-KR" b="1" dirty="0">
              <a:ea typeface="맑은 고딕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FA4998-5697-4879-91E3-B6A401A71153}"/>
              </a:ext>
            </a:extLst>
          </p:cNvPr>
          <p:cNvSpPr txBox="1"/>
          <p:nvPr/>
        </p:nvSpPr>
        <p:spPr>
          <a:xfrm>
            <a:off x="6272346" y="2182162"/>
            <a:ext cx="1105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ea typeface="맑은 고딕"/>
                <a:cs typeface="Calibri"/>
              </a:rPr>
              <a:t>실패화면</a:t>
            </a:r>
            <a:endParaRPr lang="en-US" altLang="ko-KR" b="1" dirty="0">
              <a:ea typeface="맑은 고딕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0EB1B4-772A-4CA3-9A06-970376D1D4D9}"/>
              </a:ext>
            </a:extLst>
          </p:cNvPr>
          <p:cNvSpPr txBox="1"/>
          <p:nvPr/>
        </p:nvSpPr>
        <p:spPr>
          <a:xfrm>
            <a:off x="947393" y="56301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  <a:cs typeface="Calibri"/>
              </a:rPr>
              <a:t>LED</a:t>
            </a:r>
            <a:r>
              <a:rPr lang="ko-KR" altLang="en-US" dirty="0">
                <a:ea typeface="맑은 고딕"/>
                <a:cs typeface="Calibri"/>
              </a:rPr>
              <a:t>및 </a:t>
            </a:r>
            <a:r>
              <a:rPr lang="en-US" altLang="ko-KR" dirty="0">
                <a:ea typeface="맑은 고딕"/>
                <a:cs typeface="Calibri"/>
              </a:rPr>
              <a:t>LCD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en-US" altLang="ko-KR" dirty="0">
                <a:ea typeface="맑은 고딕"/>
                <a:cs typeface="Calibri"/>
              </a:rPr>
              <a:t>,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부저음</a:t>
            </a:r>
            <a:r>
              <a:rPr lang="ko-KR" altLang="en-US" dirty="0">
                <a:ea typeface="맑은 고딕"/>
                <a:cs typeface="Calibri"/>
              </a:rPr>
              <a:t> 출력</a:t>
            </a:r>
            <a:endParaRPr lang="en-US" altLang="ko-KR" dirty="0">
              <a:ea typeface="맑은 고딕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25C0E7-4C4A-4A35-B48A-52790B7752BC}"/>
              </a:ext>
            </a:extLst>
          </p:cNvPr>
          <p:cNvSpPr txBox="1"/>
          <p:nvPr/>
        </p:nvSpPr>
        <p:spPr>
          <a:xfrm>
            <a:off x="5764494" y="56301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  <a:cs typeface="Calibri"/>
              </a:rPr>
              <a:t>LCD </a:t>
            </a:r>
            <a:r>
              <a:rPr lang="ko-KR" altLang="en-US" dirty="0">
                <a:ea typeface="맑은 고딕"/>
                <a:cs typeface="Calibri"/>
              </a:rPr>
              <a:t>및 </a:t>
            </a:r>
            <a:r>
              <a:rPr lang="ko-KR" altLang="en-US" dirty="0" err="1">
                <a:ea typeface="맑은 고딕"/>
                <a:cs typeface="Calibri"/>
              </a:rPr>
              <a:t>부저음</a:t>
            </a:r>
            <a:r>
              <a:rPr lang="ko-KR" altLang="en-US" dirty="0">
                <a:ea typeface="맑은 고딕"/>
                <a:cs typeface="Calibri"/>
              </a:rPr>
              <a:t> 출력</a:t>
            </a:r>
            <a:endParaRPr lang="en-US" altLang="ko-KR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027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8B198C6D395BC4D947A8C60263DE197" ma:contentTypeVersion="5" ma:contentTypeDescription="새 문서를 만듭니다." ma:contentTypeScope="" ma:versionID="51dd868a90f55428e3e15160b9d795d2">
  <xsd:schema xmlns:xsd="http://www.w3.org/2001/XMLSchema" xmlns:xs="http://www.w3.org/2001/XMLSchema" xmlns:p="http://schemas.microsoft.com/office/2006/metadata/properties" xmlns:ns3="8f72f6b6-04cb-4bd6-bf73-6d35ef72f6eb" xmlns:ns4="cbed7345-1eb8-48f0-aa08-6867a172fffa" targetNamespace="http://schemas.microsoft.com/office/2006/metadata/properties" ma:root="true" ma:fieldsID="64edbf89f38eb146fa374f1e0d02e93a" ns3:_="" ns4:_="">
    <xsd:import namespace="8f72f6b6-04cb-4bd6-bf73-6d35ef72f6eb"/>
    <xsd:import namespace="cbed7345-1eb8-48f0-aa08-6867a172f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72f6b6-04cb-4bd6-bf73-6d35ef72f6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ed7345-1eb8-48f0-aa08-6867a172fff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037EB6B-E6C9-473F-A3F0-EA3AFB1AEE6D}">
  <ds:schemaRefs>
    <ds:schemaRef ds:uri="8f72f6b6-04cb-4bd6-bf73-6d35ef72f6eb"/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cbed7345-1eb8-48f0-aa08-6867a172fffa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321EDFD-CF72-470F-983E-CF0325C9E765}">
  <ds:schemaRefs>
    <ds:schemaRef ds:uri="8f72f6b6-04cb-4bd6-bf73-6d35ef72f6eb"/>
    <ds:schemaRef ds:uri="cbed7345-1eb8-48f0-aa08-6867a172fff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1795270-1BEC-42E3-ACBF-84A96649E6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289</TotalTime>
  <Words>433</Words>
  <Application>Microsoft Office PowerPoint</Application>
  <PresentationFormat>화면 슬라이드 쇼(4:3)</PresentationFormat>
  <Paragraphs>120</Paragraphs>
  <Slides>11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나눔고딕 ExtraBold</vt:lpstr>
      <vt:lpstr>나눔고딕</vt:lpstr>
      <vt:lpstr>Yu Gothic</vt:lpstr>
      <vt:lpstr>Arial</vt:lpstr>
      <vt:lpstr>맑은 고딕</vt:lpstr>
      <vt:lpstr>Calibri Light</vt:lpstr>
      <vt:lpstr>Calibri</vt:lpstr>
      <vt:lpstr>나눔바른고딕</vt:lpstr>
      <vt:lpstr>HY견고딕</vt:lpstr>
      <vt:lpstr>Office 테마</vt:lpstr>
      <vt:lpstr>PowerPoint 프레젠테이션</vt:lpstr>
      <vt:lpstr>PowerPoint 프레젠테이션</vt:lpstr>
      <vt:lpstr>1. 시스템 구성도</vt:lpstr>
      <vt:lpstr>2. 시스템 시나리오</vt:lpstr>
      <vt:lpstr> 3. 개발방법 </vt:lpstr>
      <vt:lpstr>4. 제약사항</vt:lpstr>
      <vt:lpstr>5. 역할분담</vt:lpstr>
      <vt:lpstr>5. 데모 및 시연 (1) </vt:lpstr>
      <vt:lpstr>5. 데모 및 시연 (2) 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김혜선</dc:creator>
  <cp:lastModifiedBy>이세민</cp:lastModifiedBy>
  <cp:revision>18</cp:revision>
  <dcterms:created xsi:type="dcterms:W3CDTF">2016-06-24T06:15:59Z</dcterms:created>
  <dcterms:modified xsi:type="dcterms:W3CDTF">2019-12-13T16:14:37Z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0x01010038B198C6D395BC4D947A8C60263DE197</vt:lpwstr>
  </property>
</Properties>
</file>